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5" r:id="rId43"/>
    <p:sldId id="296" r:id="rId44"/>
    <p:sldId id="297" r:id="rId45"/>
    <p:sldId id="298" r:id="rId46"/>
    <p:sldId id="299" r:id="rId47"/>
    <p:sldId id="302"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2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2BB00F-58FA-49F2-8EFD-27815AC3408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4C37A-A7FA-4AAE-894B-7D20957D554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4" Type="http://schemas.openxmlformats.org/officeDocument/2006/relationships/hyperlink" Target="http://baike.baidu.com/view/19121.htm" TargetMode="External"/><Relationship Id="rId3" Type="http://schemas.openxmlformats.org/officeDocument/2006/relationships/hyperlink" Target="http://baike.baidu.com/view/1484119.htm" TargetMode="External"/><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4445"/>
            <a:r>
              <a:rPr lang="zh-CN" altLang="en-US" sz="1200" dirty="0">
                <a:solidFill>
                  <a:srgbClr val="0000CC"/>
                </a:solidFill>
                <a:latin typeface="KaiTi_GB2312" panose="02010609030101010101" pitchFamily="49" charset="-122"/>
                <a:ea typeface="KaiTi_GB2312" panose="02010609030101010101" pitchFamily="49" charset="-122"/>
              </a:rPr>
              <a:t>智能机器人系统、计算机集成制造系统（</a:t>
            </a:r>
            <a:r>
              <a:rPr lang="en-US" altLang="zh-CN" sz="1200" b="1" dirty="0">
                <a:solidFill>
                  <a:srgbClr val="0000CC"/>
                </a:solidFill>
                <a:latin typeface="Times New Roman" panose="02020603050405020304" pitchFamily="18" charset="0"/>
                <a:ea typeface="KaiTi_GB2312" panose="02010609030101010101" pitchFamily="49" charset="-122"/>
              </a:rPr>
              <a:t>CIMS</a:t>
            </a:r>
            <a:r>
              <a:rPr lang="zh-CN" altLang="en-US" sz="1200" dirty="0">
                <a:solidFill>
                  <a:srgbClr val="0000CC"/>
                </a:solidFill>
                <a:latin typeface="KaiTi_GB2312" panose="02010609030101010101" pitchFamily="49" charset="-122"/>
                <a:ea typeface="KaiTi_GB2312" panose="02010609030101010101" pitchFamily="49" charset="-122"/>
              </a:rPr>
              <a:t>）、复杂工业过程的控制系统、航空航天控制系统、社会经济管理系统、交通运输系统、环保及能源系统等。 </a:t>
            </a:r>
            <a:endParaRPr lang="zh-CN" altLang="en-US" sz="1050" dirty="0">
              <a:solidFill>
                <a:srgbClr val="FF0000"/>
              </a:solidFill>
              <a:latin typeface="KaiTi_GB2312" panose="02010609030101010101" pitchFamily="49" charset="-122"/>
              <a:ea typeface="KaiTi_GB2312" panose="02010609030101010101" pitchFamily="49"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6985"/>
            <a:r>
              <a:rPr lang="zh-CN" altLang="en-US" sz="1200" dirty="0">
                <a:solidFill>
                  <a:srgbClr val="006300"/>
                </a:solidFill>
                <a:latin typeface="KaiTi_GB2312" panose="02010609030101010101" pitchFamily="49" charset="-122"/>
                <a:ea typeface="KaiTi_GB2312" panose="02010609030101010101" pitchFamily="49" charset="-122"/>
              </a:rPr>
              <a:t>记忆学习</a:t>
            </a:r>
            <a:r>
              <a:rPr lang="zh-CN" altLang="en-US" sz="1200" dirty="0">
                <a:solidFill>
                  <a:srgbClr val="0000CC"/>
                </a:solidFill>
                <a:latin typeface="KaiTi_GB2312" panose="02010609030101010101" pitchFamily="49" charset="-122"/>
                <a:ea typeface="KaiTi_GB2312" panose="02010609030101010101" pitchFamily="49" charset="-122"/>
              </a:rPr>
              <a:t>它是一种最基本的学习方法，原因是任何学习系统都必须记住它们所获取的知识，以便将来使用。</a:t>
            </a:r>
            <a:endParaRPr lang="en-US" altLang="zh-CN" sz="1200" dirty="0">
              <a:solidFill>
                <a:srgbClr val="0000CC"/>
              </a:solidFill>
              <a:latin typeface="KaiTi_GB2312" panose="02010609030101010101" pitchFamily="49" charset="-122"/>
              <a:ea typeface="KaiTi_GB2312" panose="02010609030101010101" pitchFamily="49" charset="-122"/>
            </a:endParaRPr>
          </a:p>
          <a:p>
            <a:pPr marR="6985"/>
            <a:r>
              <a:rPr lang="zh-CN" altLang="en-US" sz="1200" dirty="0">
                <a:solidFill>
                  <a:srgbClr val="006300"/>
                </a:solidFill>
                <a:latin typeface="KaiTi_GB2312" panose="02010609030101010101" pitchFamily="49" charset="-122"/>
                <a:ea typeface="KaiTi_GB2312" panose="02010609030101010101" pitchFamily="49" charset="-122"/>
              </a:rPr>
              <a:t>归纳学习</a:t>
            </a:r>
            <a:r>
              <a:rPr lang="zh-CN" altLang="en-US" sz="1200" dirty="0">
                <a:solidFill>
                  <a:srgbClr val="0000CC"/>
                </a:solidFill>
                <a:latin typeface="KaiTi_GB2312" panose="02010609030101010101" pitchFamily="49" charset="-122"/>
                <a:ea typeface="KaiTi_GB2312" panose="02010609030101010101" pitchFamily="49" charset="-122"/>
              </a:rPr>
              <a:t>是指以归纳推理为基础的学习，它是机器学习中研究得较多的一种学习类型，其任务是要从关于某个概念的一系列已知的正例和反例中归纳出一个一般的概念描述。例如，示例学习和决策树学习。</a:t>
            </a:r>
            <a:endParaRPr lang="zh-CN" altLang="en-US" sz="1200" dirty="0">
              <a:solidFill>
                <a:srgbClr val="0000CC"/>
              </a:solidFill>
              <a:latin typeface="KaiTi_GB2312" panose="02010609030101010101" pitchFamily="49" charset="-122"/>
              <a:ea typeface="KaiTi_GB2312" panose="02010609030101010101" pitchFamily="49" charset="-122"/>
            </a:endParaRPr>
          </a:p>
          <a:p>
            <a:pPr marR="6985"/>
            <a:r>
              <a:rPr lang="zh-CN" altLang="en-US" sz="1200" dirty="0">
                <a:solidFill>
                  <a:srgbClr val="006300"/>
                </a:solidFill>
                <a:latin typeface="KaiTi_GB2312" panose="02010609030101010101" pitchFamily="49" charset="-122"/>
                <a:ea typeface="KaiTi_GB2312" panose="02010609030101010101" pitchFamily="49" charset="-122"/>
              </a:rPr>
              <a:t>演绎学习</a:t>
            </a:r>
            <a:r>
              <a:rPr lang="zh-CN" altLang="en-US" sz="1200" dirty="0">
                <a:solidFill>
                  <a:srgbClr val="0000CC"/>
                </a:solidFill>
                <a:latin typeface="KaiTi_GB2312" panose="02010609030101010101" pitchFamily="49" charset="-122"/>
                <a:ea typeface="KaiTi_GB2312" panose="02010609030101010101" pitchFamily="49" charset="-122"/>
              </a:rPr>
              <a:t>是指以演绎推理为基础的学习，解释学习是一种演绎学习方法， 它是在领域知识的指导下，通过对单个问题求解例子的分析，构造出求解过程的因果解释结构，并对该解释结构进行概括化处理，得到一个可又来求解类似问题的一般性知识。</a:t>
            </a:r>
            <a:endParaRPr lang="zh-CN" altLang="en-US" sz="800" b="1" dirty="0">
              <a:solidFill>
                <a:srgbClr val="A4001F"/>
              </a:solidFill>
              <a:latin typeface="KaiTi_GB2312" panose="02010609030101010101" pitchFamily="49" charset="-122"/>
              <a:ea typeface="KaiTi_GB2312" panose="02010609030101010101" pitchFamily="49" charset="-122"/>
            </a:endParaRPr>
          </a:p>
          <a:p>
            <a:pPr marR="6985"/>
            <a:endParaRPr lang="en-US" altLang="zh-CN" sz="1200" dirty="0">
              <a:solidFill>
                <a:srgbClr val="0000CC"/>
              </a:solidFill>
              <a:latin typeface="KaiTi_GB2312" panose="02010609030101010101" pitchFamily="49" charset="-122"/>
              <a:ea typeface="KaiTi_GB2312" panose="02010609030101010101" pitchFamily="49" charset="-122"/>
            </a:endParaRPr>
          </a:p>
          <a:p>
            <a:pPr marR="5080"/>
            <a:r>
              <a:rPr lang="zh-CN" altLang="en-US" sz="1200" dirty="0">
                <a:solidFill>
                  <a:srgbClr val="006300"/>
                </a:solidFill>
                <a:latin typeface="KaiTi_GB2312" panose="02010609030101010101" pitchFamily="49" charset="-122"/>
                <a:ea typeface="KaiTi_GB2312" panose="02010609030101010101" pitchFamily="49" charset="-122"/>
              </a:rPr>
              <a:t>感知器学习</a:t>
            </a:r>
            <a:r>
              <a:rPr lang="zh-CN" altLang="en-US" sz="1200" dirty="0">
                <a:solidFill>
                  <a:srgbClr val="0000CC"/>
                </a:solidFill>
                <a:latin typeface="KaiTi_GB2312" panose="02010609030101010101" pitchFamily="49" charset="-122"/>
                <a:ea typeface="KaiTi_GB2312" panose="02010609030101010101" pitchFamily="49" charset="-122"/>
              </a:rPr>
              <a:t>实际上是一种基于纠错学习规则，采用迭代的思想对连接权值和阈值进行不断调整，直到满足结束条件为止的学习算法。</a:t>
            </a:r>
            <a:endParaRPr lang="zh-CN" altLang="en-US" sz="1200" dirty="0">
              <a:solidFill>
                <a:srgbClr val="0000CC"/>
              </a:solidFill>
              <a:latin typeface="KaiTi_GB2312" panose="02010609030101010101" pitchFamily="49" charset="-122"/>
              <a:ea typeface="KaiTi_GB2312" panose="02010609030101010101" pitchFamily="49" charset="-122"/>
            </a:endParaRPr>
          </a:p>
          <a:p>
            <a:pPr marR="5715"/>
            <a:r>
              <a:rPr lang="en-US" altLang="zh-CN" sz="1200" b="1" dirty="0">
                <a:solidFill>
                  <a:srgbClr val="006300"/>
                </a:solidFill>
                <a:latin typeface="Times New Roman" panose="02020603050405020304" pitchFamily="18" charset="0"/>
                <a:ea typeface="KaiTi_GB2312" panose="02010609030101010101" pitchFamily="49" charset="-122"/>
              </a:rPr>
              <a:t>BP</a:t>
            </a:r>
            <a:r>
              <a:rPr lang="zh-CN" altLang="en-US" sz="1200" dirty="0">
                <a:solidFill>
                  <a:srgbClr val="006300"/>
                </a:solidFill>
                <a:latin typeface="KaiTi_GB2312" panose="02010609030101010101" pitchFamily="49" charset="-122"/>
                <a:ea typeface="KaiTi_GB2312" panose="02010609030101010101" pitchFamily="49" charset="-122"/>
              </a:rPr>
              <a:t>网络学习</a:t>
            </a:r>
            <a:r>
              <a:rPr lang="zh-CN" altLang="en-US" sz="1200" dirty="0">
                <a:solidFill>
                  <a:srgbClr val="0000CC"/>
                </a:solidFill>
                <a:latin typeface="KaiTi_GB2312" panose="02010609030101010101" pitchFamily="49" charset="-122"/>
                <a:ea typeface="KaiTi_GB2312" panose="02010609030101010101" pitchFamily="49" charset="-122"/>
              </a:rPr>
              <a:t>是一种误差反向传播网络学习算法。这种学习算法的学习过程由输出模式的正向传播过程和误差的反向传播过程所组成。其中，误差的反向传播过程用于修改各层神经元的连接权值，以逐步减少误差信号，直至得到所期望的输出模式为止。</a:t>
            </a:r>
            <a:endParaRPr lang="zh-CN" altLang="en-US" sz="1200" dirty="0">
              <a:solidFill>
                <a:srgbClr val="0000CC"/>
              </a:solidFill>
              <a:latin typeface="KaiTi_GB2312" panose="02010609030101010101" pitchFamily="49" charset="-122"/>
              <a:ea typeface="KaiTi_GB2312" panose="02010609030101010101" pitchFamily="49" charset="-122"/>
            </a:endParaRPr>
          </a:p>
          <a:p>
            <a:pPr marR="6350"/>
            <a:r>
              <a:rPr lang="en-US" altLang="zh-CN" sz="1200" b="1" dirty="0">
                <a:solidFill>
                  <a:srgbClr val="006300"/>
                </a:solidFill>
                <a:latin typeface="Times New Roman" panose="02020603050405020304" pitchFamily="18" charset="0"/>
                <a:ea typeface="KaiTi_GB2312" panose="02010609030101010101" pitchFamily="49" charset="-122"/>
              </a:rPr>
              <a:t>Hopfield</a:t>
            </a:r>
            <a:r>
              <a:rPr lang="zh-CN" altLang="en-US" sz="1200" dirty="0">
                <a:solidFill>
                  <a:srgbClr val="006300"/>
                </a:solidFill>
                <a:latin typeface="KaiTi_GB2312" panose="02010609030101010101" pitchFamily="49" charset="-122"/>
                <a:ea typeface="KaiTi_GB2312" panose="02010609030101010101" pitchFamily="49" charset="-122"/>
              </a:rPr>
              <a:t>网络学习</a:t>
            </a:r>
            <a:r>
              <a:rPr lang="zh-CN" altLang="en-US" sz="1200" dirty="0">
                <a:solidFill>
                  <a:srgbClr val="0000CC"/>
                </a:solidFill>
                <a:latin typeface="KaiTi_GB2312" panose="02010609030101010101" pitchFamily="49" charset="-122"/>
                <a:ea typeface="KaiTi_GB2312" panose="02010609030101010101" pitchFamily="49" charset="-122"/>
              </a:rPr>
              <a:t>实际上是要寻求系统的稳定状态，即从网络的初始状态开始，逐渐向其稳定状态过渡，直至达到稳定状态为止。至于网络的稳定性，则是通过一个能量函数来描述的。 </a:t>
            </a:r>
            <a:endParaRPr lang="zh-CN" altLang="en-US" sz="1200" dirty="0">
              <a:solidFill>
                <a:srgbClr val="0000CC"/>
              </a:solidFill>
              <a:latin typeface="KaiTi_GB2312" panose="02010609030101010101" pitchFamily="49" charset="-122"/>
              <a:ea typeface="KaiTi_GB2312" panose="02010609030101010101" pitchFamily="49"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4445"/>
            <a:r>
              <a:rPr lang="zh-CN" altLang="en-US" sz="1200" dirty="0">
                <a:solidFill>
                  <a:srgbClr val="0000CC"/>
                </a:solidFill>
                <a:latin typeface="KaiTi_GB2312" panose="02010609030101010101" pitchFamily="49" charset="-122"/>
                <a:ea typeface="KaiTi_GB2312" panose="02010609030101010101" pitchFamily="49" charset="-122"/>
              </a:rPr>
              <a:t>智能机器人系统、计算机集成制造系统（</a:t>
            </a:r>
            <a:r>
              <a:rPr lang="en-US" altLang="zh-CN" sz="1200" b="1" dirty="0">
                <a:solidFill>
                  <a:srgbClr val="0000CC"/>
                </a:solidFill>
                <a:latin typeface="Times New Roman" panose="02020603050405020304" pitchFamily="18" charset="0"/>
                <a:ea typeface="KaiTi_GB2312" panose="02010609030101010101" pitchFamily="49" charset="-122"/>
              </a:rPr>
              <a:t>CIMS</a:t>
            </a:r>
            <a:r>
              <a:rPr lang="zh-CN" altLang="en-US" sz="1200" dirty="0">
                <a:solidFill>
                  <a:srgbClr val="0000CC"/>
                </a:solidFill>
                <a:latin typeface="KaiTi_GB2312" panose="02010609030101010101" pitchFamily="49" charset="-122"/>
                <a:ea typeface="KaiTi_GB2312" panose="02010609030101010101" pitchFamily="49" charset="-122"/>
              </a:rPr>
              <a:t>）、复杂工业过程的控制系统、航空航天控制系统、社会经济管理系统、交通运输系统、环保及能源系统等。 </a:t>
            </a:r>
            <a:endParaRPr lang="zh-CN" altLang="en-US" sz="1050" dirty="0">
              <a:solidFill>
                <a:srgbClr val="FF0000"/>
              </a:solidFill>
              <a:latin typeface="KaiTi_GB2312" panose="02010609030101010101" pitchFamily="49" charset="-122"/>
              <a:ea typeface="KaiTi_GB2312" panose="02010609030101010101" pitchFamily="49"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7620"/>
            <a:r>
              <a:rPr lang="zh-CN" altLang="en-US" sz="1200" dirty="0">
                <a:solidFill>
                  <a:srgbClr val="A4001F"/>
                </a:solidFill>
                <a:latin typeface="KaiTi_GB2312" panose="02010609030101010101" pitchFamily="49" charset="-122"/>
                <a:ea typeface="KaiTi_GB2312" panose="02010609030101010101" pitchFamily="49" charset="-122"/>
              </a:rPr>
              <a:t>人工神经元：</a:t>
            </a:r>
            <a:r>
              <a:rPr lang="zh-CN" altLang="en-US" sz="1200" dirty="0">
                <a:solidFill>
                  <a:srgbClr val="0000CC"/>
                </a:solidFill>
                <a:latin typeface="KaiTi_GB2312" panose="02010609030101010101" pitchFamily="49" charset="-122"/>
                <a:ea typeface="KaiTi_GB2312" panose="02010609030101010101" pitchFamily="49" charset="-122"/>
              </a:rPr>
              <a:t>是指用人工方法构造单个神经元，它有抑制和兴奋两种工作状态， 可以接受外界刺激，也可以向外界输出自身的状态，用于模拟生物神经元的结构和 功能，是人工神经网络的基本处理单元。</a:t>
            </a:r>
            <a:endParaRPr lang="zh-CN" altLang="en-US" sz="1200" dirty="0">
              <a:solidFill>
                <a:srgbClr val="0000CC"/>
              </a:solidFill>
              <a:latin typeface="KaiTi_GB2312" panose="02010609030101010101" pitchFamily="49" charset="-122"/>
              <a:ea typeface="KaiTi_GB2312" panose="02010609030101010101" pitchFamily="49" charset="-122"/>
            </a:endParaRPr>
          </a:p>
          <a:p>
            <a:pPr marR="7620"/>
            <a:r>
              <a:rPr lang="zh-CN" altLang="en-US" sz="1200" dirty="0">
                <a:solidFill>
                  <a:srgbClr val="A4001F"/>
                </a:solidFill>
                <a:latin typeface="KaiTi_GB2312" panose="02010609030101010101" pitchFamily="49" charset="-122"/>
                <a:ea typeface="KaiTi_GB2312" panose="02010609030101010101" pitchFamily="49" charset="-122"/>
              </a:rPr>
              <a:t>人工神经网络的互连结构</a:t>
            </a:r>
            <a:r>
              <a:rPr lang="zh-CN" altLang="en-US" sz="1200" dirty="0">
                <a:solidFill>
                  <a:srgbClr val="0000CC"/>
                </a:solidFill>
                <a:latin typeface="KaiTi_GB2312" panose="02010609030101010101" pitchFamily="49" charset="-122"/>
                <a:ea typeface="KaiTi_GB2312" panose="02010609030101010101" pitchFamily="49" charset="-122"/>
              </a:rPr>
              <a:t>（或称拓扑结构）是指单个神经元之间的连接模式，它是构造神经网络的基础。从互连结构的角度，神经网络可分为前馈网络和反馈网络 两种主要类型。</a:t>
            </a:r>
            <a:endParaRPr lang="zh-CN" altLang="en-US" sz="1200" dirty="0">
              <a:solidFill>
                <a:srgbClr val="0000CC"/>
              </a:solidFill>
              <a:latin typeface="KaiTi_GB2312" panose="02010609030101010101" pitchFamily="49" charset="-122"/>
              <a:ea typeface="KaiTi_GB2312" panose="02010609030101010101" pitchFamily="49" charset="-122"/>
            </a:endParaRPr>
          </a:p>
          <a:p>
            <a:pPr marR="7620"/>
            <a:r>
              <a:rPr lang="zh-CN" altLang="en-US" sz="1200" dirty="0">
                <a:solidFill>
                  <a:srgbClr val="A4001F"/>
                </a:solidFill>
                <a:latin typeface="KaiTi_GB2312" panose="02010609030101010101" pitchFamily="49" charset="-122"/>
                <a:ea typeface="KaiTi_GB2312" panose="02010609030101010101" pitchFamily="49" charset="-122"/>
              </a:rPr>
              <a:t>网络模型</a:t>
            </a:r>
            <a:r>
              <a:rPr lang="zh-CN" altLang="en-US" sz="1200" dirty="0">
                <a:solidFill>
                  <a:srgbClr val="0000CC"/>
                </a:solidFill>
                <a:latin typeface="KaiTi_GB2312" panose="02010609030101010101" pitchFamily="49" charset="-122"/>
                <a:ea typeface="KaiTi_GB2312" panose="02010609030101010101" pitchFamily="49" charset="-122"/>
              </a:rPr>
              <a:t>是对网络结构、连接权值和学习能力的总括。最常用的有传统的感知器模型，具有误差前向传播功能的前向传播网络模型，采用反馈连接方式的反馈网络 模型等。</a:t>
            </a:r>
            <a:endParaRPr lang="zh-CN" altLang="en-US" sz="1200" dirty="0">
              <a:solidFill>
                <a:srgbClr val="0000CC"/>
              </a:solidFill>
              <a:latin typeface="KaiTi_GB2312" panose="02010609030101010101" pitchFamily="49" charset="-122"/>
              <a:ea typeface="KaiTi_GB2312" panose="02010609030101010101" pitchFamily="49"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r>
              <a:rPr lang="zh-CN" altLang="en-US" sz="1200" b="1" dirty="0">
                <a:solidFill>
                  <a:srgbClr val="A4001F"/>
                </a:solidFill>
                <a:latin typeface="KaiTi_GB2312" panose="02010609030101010101" pitchFamily="49" charset="-122"/>
                <a:ea typeface="KaiTi_GB2312" panose="02010609030101010101" pitchFamily="49" charset="-122"/>
              </a:rPr>
              <a:t>遗传算法的基本思想</a:t>
            </a:r>
            <a:endParaRPr lang="zh-CN" altLang="en-US" sz="1200" b="1" dirty="0">
              <a:solidFill>
                <a:srgbClr val="A4001F"/>
              </a:solidFill>
              <a:latin typeface="KaiTi_GB2312" panose="02010609030101010101" pitchFamily="49" charset="-122"/>
              <a:ea typeface="KaiTi_GB2312" panose="02010609030101010101" pitchFamily="49" charset="-122"/>
            </a:endParaRPr>
          </a:p>
          <a:p>
            <a:pPr marR="4445"/>
            <a:r>
              <a:rPr lang="en-US" altLang="zh-CN" sz="1200" b="1" dirty="0">
                <a:solidFill>
                  <a:srgbClr val="0000CC"/>
                </a:solidFill>
                <a:latin typeface="Times New Roman" panose="02020603050405020304" pitchFamily="18" charset="0"/>
                <a:ea typeface="KaiTi_GB2312" panose="02010609030101010101" pitchFamily="49" charset="-122"/>
              </a:rPr>
              <a:t>(</a:t>
            </a:r>
            <a:r>
              <a:rPr lang="zh-CN" altLang="en-US" sz="1200" dirty="0">
                <a:solidFill>
                  <a:srgbClr val="0000CC"/>
                </a:solidFill>
                <a:latin typeface="KaiTi_GB2312" panose="02010609030101010101" pitchFamily="49" charset="-122"/>
                <a:ea typeface="KaiTi_GB2312" panose="02010609030101010101" pitchFamily="49" charset="-122"/>
              </a:rPr>
              <a:t>美国密执安大学霍兰德教授</a:t>
            </a:r>
            <a:r>
              <a:rPr lang="en-US" altLang="zh-CN" sz="1200" b="1" dirty="0">
                <a:solidFill>
                  <a:srgbClr val="0000CC"/>
                </a:solidFill>
                <a:latin typeface="Times New Roman" panose="02020603050405020304" pitchFamily="18" charset="0"/>
                <a:ea typeface="KaiTi_GB2312" panose="02010609030101010101" pitchFamily="49" charset="-122"/>
              </a:rPr>
              <a:t>1962</a:t>
            </a:r>
            <a:r>
              <a:rPr lang="zh-CN" altLang="en-US" sz="1200" dirty="0">
                <a:solidFill>
                  <a:srgbClr val="0000CC"/>
                </a:solidFill>
                <a:latin typeface="KaiTi_GB2312" panose="02010609030101010101" pitchFamily="49" charset="-122"/>
                <a:ea typeface="KaiTi_GB2312" panose="02010609030101010101" pitchFamily="49" charset="-122"/>
              </a:rPr>
              <a:t>提出</a:t>
            </a:r>
            <a:r>
              <a:rPr lang="en-US" altLang="zh-CN" sz="1200" b="1" dirty="0">
                <a:solidFill>
                  <a:srgbClr val="0000CC"/>
                </a:solidFill>
                <a:latin typeface="Times New Roman" panose="02020603050405020304" pitchFamily="18" charset="0"/>
                <a:ea typeface="KaiTi_GB2312" panose="02010609030101010101" pitchFamily="49" charset="-122"/>
              </a:rPr>
              <a:t>)</a:t>
            </a:r>
            <a:r>
              <a:rPr lang="zh-CN" altLang="en-US" sz="1200" dirty="0">
                <a:solidFill>
                  <a:srgbClr val="0000CC"/>
                </a:solidFill>
                <a:latin typeface="KaiTi_GB2312" panose="02010609030101010101" pitchFamily="49" charset="-122"/>
                <a:ea typeface="KaiTi_GB2312" panose="02010609030101010101" pitchFamily="49" charset="-122"/>
              </a:rPr>
              <a:t>是使用模拟生物和人类进化的方法来求解复杂问题。它从初始种群出发，采用</a:t>
            </a:r>
            <a:r>
              <a:rPr lang="zh-CN" altLang="en-US" sz="1200" dirty="0">
                <a:solidFill>
                  <a:srgbClr val="630031"/>
                </a:solidFill>
                <a:latin typeface="KaiTi_GB2312" panose="02010609030101010101" pitchFamily="49" charset="-122"/>
                <a:ea typeface="KaiTi_GB2312" panose="02010609030101010101" pitchFamily="49" charset="-122"/>
              </a:rPr>
              <a:t>优胜略汰、适者生存</a:t>
            </a:r>
            <a:r>
              <a:rPr lang="zh-CN" altLang="en-US" sz="1200" dirty="0">
                <a:solidFill>
                  <a:srgbClr val="0000CC"/>
                </a:solidFill>
                <a:latin typeface="KaiTi_GB2312" panose="02010609030101010101" pitchFamily="49" charset="-122"/>
                <a:ea typeface="KaiTi_GB2312" panose="02010609030101010101" pitchFamily="49" charset="-122"/>
              </a:rPr>
              <a:t>的自然法则</a:t>
            </a:r>
            <a:r>
              <a:rPr lang="zh-CN" altLang="en-US" sz="1200" dirty="0">
                <a:solidFill>
                  <a:srgbClr val="630031"/>
                </a:solidFill>
                <a:latin typeface="KaiTi_GB2312" panose="02010609030101010101" pitchFamily="49" charset="-122"/>
                <a:ea typeface="KaiTi_GB2312" panose="02010609030101010101" pitchFamily="49" charset="-122"/>
              </a:rPr>
              <a:t>选择</a:t>
            </a:r>
            <a:r>
              <a:rPr lang="zh-CN" altLang="en-US" sz="1200" dirty="0">
                <a:solidFill>
                  <a:srgbClr val="0000CC"/>
                </a:solidFill>
                <a:latin typeface="KaiTi_GB2312" panose="02010609030101010101" pitchFamily="49" charset="-122"/>
                <a:ea typeface="KaiTi_GB2312" panose="02010609030101010101" pitchFamily="49" charset="-122"/>
              </a:rPr>
              <a:t>个体，并通过</a:t>
            </a:r>
            <a:r>
              <a:rPr lang="zh-CN" altLang="en-US" sz="1200" dirty="0">
                <a:solidFill>
                  <a:srgbClr val="630031"/>
                </a:solidFill>
                <a:latin typeface="KaiTi_GB2312" panose="02010609030101010101" pitchFamily="49" charset="-122"/>
                <a:ea typeface="KaiTi_GB2312" panose="02010609030101010101" pitchFamily="49" charset="-122"/>
              </a:rPr>
              <a:t>杂交、变异</a:t>
            </a:r>
            <a:r>
              <a:rPr lang="zh-CN" altLang="en-US" sz="1200" dirty="0">
                <a:solidFill>
                  <a:srgbClr val="0000CC"/>
                </a:solidFill>
                <a:latin typeface="KaiTi_GB2312" panose="02010609030101010101" pitchFamily="49" charset="-122"/>
                <a:ea typeface="KaiTi_GB2312" panose="02010609030101010101" pitchFamily="49" charset="-122"/>
              </a:rPr>
              <a:t>产生新一代种群，如此逐代进化，直到满足目标为止。</a:t>
            </a:r>
            <a:endParaRPr lang="en-US" altLang="zh-CN" sz="1200" dirty="0">
              <a:solidFill>
                <a:srgbClr val="0000CC"/>
              </a:solidFill>
              <a:latin typeface="KaiTi_GB2312" panose="02010609030101010101" pitchFamily="49" charset="-122"/>
              <a:ea typeface="KaiTi_GB2312" panose="02010609030101010101" pitchFamily="49" charset="-122"/>
            </a:endParaRPr>
          </a:p>
          <a:p>
            <a:pPr marR="4445"/>
            <a:endParaRPr lang="en-US" altLang="zh-CN" sz="1200" dirty="0">
              <a:solidFill>
                <a:srgbClr val="0000CC"/>
              </a:solidFill>
              <a:latin typeface="KaiTi_GB2312" panose="02010609030101010101" pitchFamily="49" charset="-122"/>
              <a:ea typeface="KaiTi_GB2312" panose="02010609030101010101" pitchFamily="49" charset="-122"/>
            </a:endParaRPr>
          </a:p>
          <a:p>
            <a:pPr marR="4445"/>
            <a:r>
              <a:rPr lang="zh-CN" altLang="en-US" sz="1200" b="0" i="0" kern="1200" dirty="0">
                <a:solidFill>
                  <a:schemeClr val="tx1"/>
                </a:solidFill>
                <a:effectLst/>
                <a:latin typeface="+mn-lt"/>
                <a:ea typeface="+mn-ea"/>
                <a:cs typeface="+mn-cs"/>
              </a:rPr>
              <a:t>其算法是受生物进化过程中“优胜劣汰”的自然选择机制和遗传信息的传递规律的影响，通过程序迭代模拟这一过程，把要解决的问题看作环境，在一些可能的解组成的种群中，通过自然演化寻求最优解。</a:t>
            </a:r>
            <a:r>
              <a:rPr lang="zh-CN" altLang="en-US" sz="1200" dirty="0">
                <a:solidFill>
                  <a:srgbClr val="0000CC"/>
                </a:solidFill>
                <a:latin typeface="KaiTi_GB2312" panose="02010609030101010101" pitchFamily="49" charset="-122"/>
                <a:ea typeface="KaiTi_GB2312" panose="02010609030101010101" pitchFamily="49" charset="-122"/>
              </a:rPr>
              <a:t> </a:t>
            </a:r>
            <a:endParaRPr lang="en-US" altLang="zh-CN" sz="1200" dirty="0">
              <a:solidFill>
                <a:srgbClr val="0000CC"/>
              </a:solidFill>
              <a:latin typeface="KaiTi_GB2312" panose="02010609030101010101" pitchFamily="49" charset="-122"/>
              <a:ea typeface="KaiTi_GB2312" panose="02010609030101010101" pitchFamily="49" charset="-122"/>
            </a:endParaRPr>
          </a:p>
          <a:p>
            <a:pPr marR="4445"/>
            <a:r>
              <a:rPr lang="zh-CN" altLang="en-US" sz="1200" b="0" i="0" kern="1200" dirty="0">
                <a:solidFill>
                  <a:schemeClr val="tx1"/>
                </a:solidFill>
                <a:effectLst/>
                <a:latin typeface="+mn-lt"/>
                <a:ea typeface="+mn-ea"/>
                <a:cs typeface="+mn-cs"/>
              </a:rPr>
              <a:t>在进化算法中，从一组随机生成的出事个体出发，仿效生物的遗传方式，主要采用复制、交换、突变这三种一串操作，衍生出下一代的个体。再根据适应度的大小进行个体的优胜劣汰，提高新一代群体的质量，在经过反复多次迭代，逐步逼近最优解。从数学角度讲，进化算法实质上是一种搜索寻优的方法。</a:t>
            </a:r>
            <a:endParaRPr lang="en-US" altLang="zh-CN" sz="1200" b="0" i="0" kern="1200" dirty="0">
              <a:solidFill>
                <a:schemeClr val="tx1"/>
              </a:solidFill>
              <a:effectLst/>
              <a:latin typeface="+mn-lt"/>
              <a:ea typeface="+mn-ea"/>
              <a:cs typeface="+mn-cs"/>
            </a:endParaRPr>
          </a:p>
          <a:p>
            <a:pPr marR="4445"/>
            <a:r>
              <a:rPr lang="zh-CN" altLang="en-US" sz="1200" b="0" i="0" kern="1200" dirty="0">
                <a:solidFill>
                  <a:schemeClr val="tx1"/>
                </a:solidFill>
                <a:effectLst/>
                <a:latin typeface="+mn-lt"/>
                <a:ea typeface="+mn-ea"/>
                <a:cs typeface="+mn-cs"/>
              </a:rPr>
              <a:t>进化计算的搜索策略不是盲目搜索，也不是穷举搜索，而是以目标函数为指导的搜索方式。进化算法一般采用天然的并行结构，且借助交叉和变异产生新个体，不断产生新个体，扩大搜索范围，因此它不易于陷入局部最优点，并能以较大的概率找到全局最优点。</a:t>
            </a:r>
            <a:endParaRPr lang="zh-CN" altLang="en-US" sz="1000" dirty="0">
              <a:solidFill>
                <a:srgbClr val="0000CC"/>
              </a:solidFill>
              <a:latin typeface="KaiTi_GB2312" panose="02010609030101010101" pitchFamily="49" charset="-122"/>
              <a:ea typeface="KaiTi_GB2312" panose="02010609030101010101" pitchFamily="49"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9525"/>
            <a:r>
              <a:rPr lang="zh-CN" altLang="en-US" sz="1200" dirty="0">
                <a:solidFill>
                  <a:srgbClr val="A4001F"/>
                </a:solidFill>
                <a:latin typeface="KaiTi_GB2312" panose="02010609030101010101" pitchFamily="49" charset="-122"/>
                <a:ea typeface="KaiTi_GB2312" panose="02010609030101010101" pitchFamily="49" charset="-122"/>
              </a:rPr>
              <a:t>模糊计算的争论</a:t>
            </a:r>
            <a:r>
              <a:rPr lang="zh-CN" altLang="en-US" sz="1200" dirty="0">
                <a:solidFill>
                  <a:srgbClr val="0000CC"/>
                </a:solidFill>
                <a:latin typeface="KaiTi_GB2312" panose="02010609030101010101" pitchFamily="49" charset="-122"/>
                <a:ea typeface="KaiTi_GB2312" panose="02010609030101010101" pitchFamily="49" charset="-122"/>
              </a:rPr>
              <a:t>：一方面模糊逻辑存在一定缺陷；另一方面它在推理、控制、决策等方面得到了非常广泛的应用。</a:t>
            </a:r>
            <a:endParaRPr lang="zh-CN" altLang="en-US" sz="1100" dirty="0">
              <a:solidFill>
                <a:srgbClr val="0000CC"/>
              </a:solidFill>
              <a:latin typeface="KaiTi_GB2312" panose="02010609030101010101" pitchFamily="49" charset="-122"/>
              <a:ea typeface="KaiTi_GB2312" panose="02010609030101010101" pitchFamily="49"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4445"/>
            <a:r>
              <a:rPr lang="zh-CN" altLang="en-US" sz="1200" dirty="0">
                <a:solidFill>
                  <a:srgbClr val="0000CC"/>
                </a:solidFill>
                <a:latin typeface="KaiTi_GB2312" panose="02010609030101010101" pitchFamily="49" charset="-122"/>
                <a:ea typeface="KaiTi_GB2312" panose="02010609030101010101" pitchFamily="49" charset="-122"/>
              </a:rPr>
              <a:t>智能机器人系统、计算机集成制造系统（</a:t>
            </a:r>
            <a:r>
              <a:rPr lang="en-US" altLang="zh-CN" sz="1200" b="1" dirty="0">
                <a:solidFill>
                  <a:srgbClr val="0000CC"/>
                </a:solidFill>
                <a:latin typeface="Times New Roman" panose="02020603050405020304" pitchFamily="18" charset="0"/>
                <a:ea typeface="KaiTi_GB2312" panose="02010609030101010101" pitchFamily="49" charset="-122"/>
              </a:rPr>
              <a:t>CIMS</a:t>
            </a:r>
            <a:r>
              <a:rPr lang="zh-CN" altLang="en-US" sz="1200" dirty="0">
                <a:solidFill>
                  <a:srgbClr val="0000CC"/>
                </a:solidFill>
                <a:latin typeface="KaiTi_GB2312" panose="02010609030101010101" pitchFamily="49" charset="-122"/>
                <a:ea typeface="KaiTi_GB2312" panose="02010609030101010101" pitchFamily="49" charset="-122"/>
              </a:rPr>
              <a:t>）、复杂工业过程的控制系统、航空航天控制系统、社会经济管理系统、交通运输系统、环保及能源系统等。 </a:t>
            </a:r>
            <a:endParaRPr lang="zh-CN" altLang="en-US" sz="1050" dirty="0">
              <a:solidFill>
                <a:srgbClr val="FF0000"/>
              </a:solidFill>
              <a:latin typeface="KaiTi_GB2312" panose="02010609030101010101" pitchFamily="49" charset="-122"/>
              <a:ea typeface="KaiTi_GB2312" panose="02010609030101010101" pitchFamily="49"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D6587EB2-79FE-47A3-838C-56085C43A68E}"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BF0BC41-4C00-4100-83BA-3A5E338C93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6627" name="Rectangle 2"/>
          <p:cNvSpPr>
            <a:spLocks noGrp="1" noRot="1" noChangeAspect="1" noChangeArrowheads="1" noTextEdit="1"/>
          </p:cNvSpPr>
          <p:nvPr>
            <p:ph type="sldImg"/>
          </p:nvPr>
        </p:nvSpPr>
        <p:spPr/>
      </p:sp>
      <p:sp>
        <p:nvSpPr>
          <p:cNvPr id="26628"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2C9DF2AD-8CBE-4224-BF55-69ADBB121C4D}"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p:spPr>
        <p:txBody>
          <a:bodyPr/>
          <a:lstStyle/>
          <a:p>
            <a:pPr eaLnBrk="1" hangingPunct="1"/>
            <a:r>
              <a:rPr lang="zh-CN" altLang="en-US"/>
              <a:t>中国登月计划取得突破，</a:t>
            </a:r>
            <a:r>
              <a:rPr lang="en-US" altLang="zh-CN"/>
              <a:t>MR</a:t>
            </a:r>
            <a:r>
              <a:rPr lang="zh-CN" altLang="en-US"/>
              <a:t>－</a:t>
            </a:r>
            <a:r>
              <a:rPr lang="en-US" altLang="zh-CN"/>
              <a:t>2</a:t>
            </a:r>
            <a:r>
              <a:rPr lang="zh-CN" altLang="en-US"/>
              <a:t>月球车采用了独立驱动的六轮摇臂式行走系统，可在松软的模拟月壤上行走自如，可爬越</a:t>
            </a:r>
            <a:r>
              <a:rPr lang="en-US" altLang="zh-CN"/>
              <a:t>30</a:t>
            </a:r>
            <a:r>
              <a:rPr lang="zh-CN" altLang="en-US"/>
              <a:t>度斜坡，跨越</a:t>
            </a:r>
            <a:r>
              <a:rPr lang="en-US" altLang="zh-CN"/>
              <a:t>25</a:t>
            </a:r>
            <a:r>
              <a:rPr lang="zh-CN" altLang="en-US"/>
              <a:t>厘米障碍。行进速度为每小时</a:t>
            </a:r>
            <a:r>
              <a:rPr lang="en-US" altLang="zh-CN"/>
              <a:t>100</a:t>
            </a:r>
            <a:r>
              <a:rPr lang="zh-CN" altLang="en-US"/>
              <a:t>米，最快可达每秒</a:t>
            </a:r>
            <a:r>
              <a:rPr lang="en-US" altLang="zh-CN"/>
              <a:t>5</a:t>
            </a:r>
            <a:r>
              <a:rPr lang="zh-CN" altLang="en-US"/>
              <a:t>厘米，同时配备了一套自主视觉导航系统，可观察前方</a:t>
            </a:r>
            <a:r>
              <a:rPr lang="en-US" altLang="zh-CN"/>
              <a:t>3</a:t>
            </a:r>
            <a:r>
              <a:rPr lang="zh-CN" altLang="en-US"/>
              <a:t>米以内的地貌，通过计算建立三维立体地图，判断行进路径，遇到大于</a:t>
            </a:r>
            <a:r>
              <a:rPr lang="en-US" altLang="zh-CN"/>
              <a:t>30</a:t>
            </a:r>
            <a:r>
              <a:rPr lang="zh-CN" altLang="en-US"/>
              <a:t>度斜坡、高于</a:t>
            </a:r>
            <a:r>
              <a:rPr lang="en-US" altLang="zh-CN"/>
              <a:t>25</a:t>
            </a:r>
            <a:r>
              <a:rPr lang="zh-CN" altLang="en-US"/>
              <a:t>厘米的石块，或者直径大于</a:t>
            </a:r>
            <a:r>
              <a:rPr lang="en-US" altLang="zh-CN"/>
              <a:t>2</a:t>
            </a:r>
            <a:r>
              <a:rPr lang="zh-CN" altLang="en-US"/>
              <a:t>米以上的撞击坑时，能够进行避让行走。</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11719598-B07C-43F0-853B-D9DF77189FA8}"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75779" name="Rectangle 2"/>
          <p:cNvSpPr>
            <a:spLocks noGrp="1" noRot="1" noChangeAspect="1" noChangeArrowheads="1" noTextEdit="1"/>
          </p:cNvSpPr>
          <p:nvPr>
            <p:ph type="sldImg"/>
          </p:nvPr>
        </p:nvSpPr>
        <p:spPr/>
      </p:sp>
      <p:sp>
        <p:nvSpPr>
          <p:cNvPr id="75780" name="Rectangle 3"/>
          <p:cNvSpPr>
            <a:spLocks noGrp="1" noChangeArrowheads="1"/>
          </p:cNvSpPr>
          <p:nvPr>
            <p:ph type="body" idx="1"/>
          </p:nvPr>
        </p:nvSpPr>
        <p:spPr>
          <a:noFill/>
        </p:spPr>
        <p:txBody>
          <a:bodyPr/>
          <a:lstStyle/>
          <a:p>
            <a:pPr eaLnBrk="1" hangingPunct="1"/>
            <a:r>
              <a:rPr lang="zh-CN" altLang="en-US" dirty="0"/>
              <a:t>符号主义</a:t>
            </a:r>
            <a:r>
              <a:rPr lang="en-US" altLang="zh-CN" dirty="0"/>
              <a:t>---</a:t>
            </a:r>
            <a:r>
              <a:rPr lang="zh-CN" altLang="en-US" dirty="0"/>
              <a:t>人类智能基本单元为符号</a:t>
            </a:r>
            <a:r>
              <a:rPr lang="en-US" altLang="zh-CN" dirty="0"/>
              <a:t>---</a:t>
            </a:r>
            <a:r>
              <a:rPr lang="zh-CN" altLang="en-US" dirty="0"/>
              <a:t>研究基于逻辑的知识表示和推理机制（代表谓词逻辑表示知识和归结推理方法）</a:t>
            </a:r>
            <a:endParaRPr lang="zh-CN" altLang="en-US" dirty="0"/>
          </a:p>
          <a:p>
            <a:pPr eaLnBrk="1" hangingPunct="1"/>
            <a:r>
              <a:rPr lang="zh-CN" altLang="en-US" dirty="0"/>
              <a:t>联接主义</a:t>
            </a:r>
            <a:r>
              <a:rPr lang="en-US" altLang="zh-CN" dirty="0"/>
              <a:t>----</a:t>
            </a:r>
            <a:r>
              <a:rPr lang="zh-CN" altLang="en-US" dirty="0"/>
              <a:t>人类智能基本单元为神经元（非符号）</a:t>
            </a:r>
            <a:r>
              <a:rPr lang="en-US" altLang="zh-CN" dirty="0"/>
              <a:t>---</a:t>
            </a:r>
            <a:r>
              <a:rPr lang="zh-CN" altLang="en-US" dirty="0"/>
              <a:t>研究网络及网络间的联接机制和学习算法（代表神经网络）</a:t>
            </a:r>
            <a:endParaRPr lang="zh-CN" altLang="en-US" dirty="0"/>
          </a:p>
          <a:p>
            <a:pPr eaLnBrk="1" hangingPunct="1"/>
            <a:r>
              <a:rPr lang="zh-CN" altLang="en-US" dirty="0"/>
              <a:t>行为主义</a:t>
            </a:r>
            <a:r>
              <a:rPr lang="en-US" altLang="zh-CN" dirty="0"/>
              <a:t>----</a:t>
            </a:r>
            <a:r>
              <a:rPr lang="zh-CN" altLang="en-US" dirty="0"/>
              <a:t>人类智能取决于感知和行动，取决于对外界的适应（用控制取代知识）</a:t>
            </a:r>
            <a:r>
              <a:rPr lang="en-US" altLang="zh-CN" dirty="0"/>
              <a:t>---</a:t>
            </a:r>
            <a:r>
              <a:rPr lang="zh-CN" altLang="en-US" dirty="0"/>
              <a:t>研究通过控制论和机器学习算法实现智能系统的逐步进化（代表进化算法）</a:t>
            </a:r>
            <a:endParaRPr lang="zh-CN" altLang="en-US" dirty="0"/>
          </a:p>
          <a:p>
            <a:pPr algn="just" eaLnBrk="1" hangingPunct="1"/>
            <a:r>
              <a:rPr lang="zh-CN" altLang="en-US" b="1" dirty="0">
                <a:latin typeface="ˎ̥" charset="0"/>
              </a:rPr>
              <a:t>符号主义</a:t>
            </a:r>
            <a:r>
              <a:rPr lang="zh-CN" altLang="en-US" dirty="0">
                <a:latin typeface="ˎ̥" charset="0"/>
              </a:rPr>
              <a:t>（逻辑主义、心理学派、计算机学派）：</a:t>
            </a:r>
            <a:r>
              <a:rPr lang="zh-CN" altLang="en-US" dirty="0">
                <a:solidFill>
                  <a:srgbClr val="0000FF"/>
                </a:solidFill>
                <a:latin typeface="ˎ̥" charset="0"/>
              </a:rPr>
              <a:t>认为人工智能源于数理逻辑。</a:t>
            </a:r>
            <a:endParaRPr lang="zh-CN" altLang="en-US" dirty="0"/>
          </a:p>
          <a:p>
            <a:pPr algn="just" eaLnBrk="1" hangingPunct="1"/>
            <a:r>
              <a:rPr lang="zh-CN" altLang="en-US" b="1" dirty="0">
                <a:latin typeface="ˎ̥" charset="0"/>
              </a:rPr>
              <a:t>连结主义</a:t>
            </a:r>
            <a:r>
              <a:rPr lang="zh-CN" altLang="en-US" dirty="0">
                <a:latin typeface="ˎ̥" charset="0"/>
              </a:rPr>
              <a:t>（仿生学派、生理学派）：</a:t>
            </a:r>
            <a:r>
              <a:rPr lang="zh-CN" altLang="en-US" dirty="0">
                <a:solidFill>
                  <a:srgbClr val="0000FF"/>
                </a:solidFill>
                <a:latin typeface="ˎ̥" charset="0"/>
              </a:rPr>
              <a:t>认为人工智能源于仿生学，特别是对人脑模型的研究。</a:t>
            </a:r>
            <a:endParaRPr lang="zh-CN" altLang="en-US" dirty="0"/>
          </a:p>
          <a:p>
            <a:pPr eaLnBrk="1" hangingPunct="1"/>
            <a:r>
              <a:rPr lang="zh-CN" altLang="en-US" b="1" dirty="0">
                <a:latin typeface="宋体" panose="02010600030101010101" pitchFamily="2" charset="-122"/>
              </a:rPr>
              <a:t>行为主义</a:t>
            </a:r>
            <a:r>
              <a:rPr lang="zh-CN" altLang="en-US" dirty="0">
                <a:latin typeface="宋体" panose="02010600030101010101" pitchFamily="2" charset="-122"/>
              </a:rPr>
              <a:t>（进化主义、控制论学派）：</a:t>
            </a:r>
            <a:r>
              <a:rPr lang="zh-CN" altLang="en-US" dirty="0">
                <a:solidFill>
                  <a:srgbClr val="0000FF"/>
                </a:solidFill>
                <a:latin typeface="宋体" panose="02010600030101010101" pitchFamily="2" charset="-122"/>
              </a:rPr>
              <a:t>认为人工智能源于控制论。</a:t>
            </a:r>
            <a:r>
              <a:rPr lang="zh-CN" altLang="en-US" dirty="0"/>
              <a:t> </a:t>
            </a:r>
            <a:endParaRPr lang="zh-CN" altLang="en-US" dirty="0"/>
          </a:p>
          <a:p>
            <a:pPr marR="24130" algn="ctr"/>
            <a:r>
              <a:rPr lang="en-US" altLang="zh-CN" b="1" dirty="0">
                <a:solidFill>
                  <a:srgbClr val="FF0000"/>
                </a:solidFill>
                <a:latin typeface="Times New Roman" panose="02020603050405020304" pitchFamily="18" charset="0"/>
              </a:rPr>
              <a:t>1. </a:t>
            </a:r>
            <a:r>
              <a:rPr lang="zh-CN" altLang="en-US" dirty="0">
                <a:solidFill>
                  <a:srgbClr val="FF0000"/>
                </a:solidFill>
                <a:latin typeface="Times New Roman" panose="02020603050405020304" pitchFamily="18" charset="0"/>
                <a:ea typeface="楷体_GB2312" panose="02010609030101010101"/>
              </a:rPr>
              <a:t>不同学派</a:t>
            </a:r>
            <a:endParaRPr lang="zh-CN" altLang="en-US" dirty="0">
              <a:solidFill>
                <a:srgbClr val="FF0000"/>
              </a:solidFill>
              <a:latin typeface="Times New Roman" panose="02020603050405020304" pitchFamily="18" charset="0"/>
              <a:ea typeface="楷体_GB2312" panose="02010609030101010101"/>
            </a:endParaRPr>
          </a:p>
          <a:p>
            <a:pPr marR="71120"/>
            <a:r>
              <a:rPr lang="zh-CN" altLang="en-US" dirty="0">
                <a:solidFill>
                  <a:srgbClr val="A4001F"/>
                </a:solidFill>
                <a:ea typeface="楷体_GB2312" panose="02010609030101010101"/>
              </a:rPr>
              <a:t>符号主义学派（逻辑主义、心理学派）</a:t>
            </a:r>
            <a:endParaRPr lang="zh-CN" altLang="en-US" dirty="0">
              <a:solidFill>
                <a:srgbClr val="A4001F"/>
              </a:solidFill>
              <a:ea typeface="楷体_GB2312" panose="02010609030101010101"/>
            </a:endParaRPr>
          </a:p>
          <a:p>
            <a:pPr marR="5715"/>
            <a:r>
              <a:rPr lang="zh-CN" altLang="en-US" dirty="0">
                <a:solidFill>
                  <a:srgbClr val="006300"/>
                </a:solidFill>
                <a:ea typeface="楷体_GB2312" panose="02010609030101010101"/>
              </a:rPr>
              <a:t>主要观点：</a:t>
            </a:r>
            <a:r>
              <a:rPr lang="en-US" altLang="zh-CN" b="1" dirty="0">
                <a:solidFill>
                  <a:srgbClr val="0000CC"/>
                </a:solidFill>
                <a:latin typeface="Times New Roman" panose="02020603050405020304" pitchFamily="18" charset="0"/>
                <a:ea typeface="楷体_GB2312" panose="02010609030101010101"/>
              </a:rPr>
              <a:t>AI</a:t>
            </a:r>
            <a:r>
              <a:rPr lang="zh-CN" altLang="en-US" dirty="0">
                <a:solidFill>
                  <a:srgbClr val="0000CC"/>
                </a:solidFill>
                <a:latin typeface="Times New Roman" panose="02020603050405020304" pitchFamily="18" charset="0"/>
                <a:ea typeface="楷体_GB2312" panose="02010609030101010101"/>
              </a:rPr>
              <a:t>起源于数理逻辑，人类认知的基元是符号，认知过程是符号表示上的一种运算</a:t>
            </a:r>
            <a:endParaRPr lang="zh-CN" altLang="en-US" dirty="0">
              <a:solidFill>
                <a:srgbClr val="0000CC"/>
              </a:solidFill>
              <a:latin typeface="Times New Roman" panose="02020603050405020304" pitchFamily="18" charset="0"/>
              <a:ea typeface="楷体_GB2312" panose="02010609030101010101"/>
            </a:endParaRPr>
          </a:p>
          <a:p>
            <a:pPr marR="5080"/>
            <a:r>
              <a:rPr lang="zh-CN" altLang="en-US" dirty="0">
                <a:solidFill>
                  <a:srgbClr val="006300"/>
                </a:solidFill>
                <a:ea typeface="楷体_GB2312" panose="02010609030101010101"/>
              </a:rPr>
              <a:t>代表性成果：</a:t>
            </a:r>
            <a:r>
              <a:rPr lang="zh-CN" altLang="en-US" dirty="0">
                <a:solidFill>
                  <a:srgbClr val="0000CC"/>
                </a:solidFill>
                <a:ea typeface="楷体_GB2312" panose="02010609030101010101"/>
              </a:rPr>
              <a:t>厄尔和西蒙等人研制的称为逻辑理论机的数学定理证明程序</a:t>
            </a:r>
            <a:r>
              <a:rPr lang="en-US" altLang="zh-CN" b="1" dirty="0">
                <a:solidFill>
                  <a:srgbClr val="0000CC"/>
                </a:solidFill>
                <a:latin typeface="Times New Roman" panose="02020603050405020304" pitchFamily="18" charset="0"/>
                <a:ea typeface="楷体_GB2312" panose="02010609030101010101"/>
              </a:rPr>
              <a:t>LT</a:t>
            </a:r>
            <a:endParaRPr lang="zh-CN" altLang="en-US" dirty="0">
              <a:solidFill>
                <a:srgbClr val="0000CC"/>
              </a:solidFill>
              <a:latin typeface="Times New Roman" panose="02020603050405020304" pitchFamily="18" charset="0"/>
              <a:ea typeface="楷体_GB2312" panose="02010609030101010101"/>
            </a:endParaRPr>
          </a:p>
          <a:p>
            <a:pPr marR="46355"/>
            <a:r>
              <a:rPr lang="zh-CN" altLang="en-US" dirty="0">
                <a:solidFill>
                  <a:srgbClr val="006300"/>
                </a:solidFill>
                <a:ea typeface="楷体_GB2312" panose="02010609030101010101"/>
              </a:rPr>
              <a:t>代表人物：</a:t>
            </a:r>
            <a:r>
              <a:rPr lang="zh-CN" altLang="en-US" dirty="0">
                <a:solidFill>
                  <a:srgbClr val="0000CC"/>
                </a:solidFill>
                <a:ea typeface="楷体_GB2312" panose="02010609030101010101"/>
              </a:rPr>
              <a:t>纽厄尔、肖、西蒙和尼尔逊</a:t>
            </a:r>
            <a:r>
              <a:rPr lang="en-US" altLang="zh-CN" b="1" dirty="0">
                <a:solidFill>
                  <a:srgbClr val="0000CC"/>
                </a:solidFill>
                <a:latin typeface="Times New Roman" panose="02020603050405020304" pitchFamily="18" charset="0"/>
                <a:ea typeface="楷体_GB2312" panose="02010609030101010101"/>
              </a:rPr>
              <a:t>(Nilsson)</a:t>
            </a:r>
            <a:r>
              <a:rPr lang="zh-CN" altLang="en-US" dirty="0">
                <a:solidFill>
                  <a:srgbClr val="0000CC"/>
                </a:solidFill>
                <a:latin typeface="Times New Roman" panose="02020603050405020304" pitchFamily="18" charset="0"/>
                <a:ea typeface="楷体_GB2312" panose="02010609030101010101"/>
              </a:rPr>
              <a:t>等</a:t>
            </a:r>
            <a:endParaRPr lang="zh-CN" altLang="en-US" dirty="0">
              <a:solidFill>
                <a:srgbClr val="0000CC"/>
              </a:solidFill>
              <a:latin typeface="Times New Roman" panose="02020603050405020304" pitchFamily="18" charset="0"/>
              <a:ea typeface="楷体_GB2312" panose="02010609030101010101"/>
            </a:endParaRPr>
          </a:p>
          <a:p>
            <a:pPr marR="71120"/>
            <a:r>
              <a:rPr lang="zh-CN" altLang="en-US" dirty="0">
                <a:solidFill>
                  <a:srgbClr val="A4001F"/>
                </a:solidFill>
                <a:ea typeface="楷体_GB2312" panose="02010609030101010101"/>
              </a:rPr>
              <a:t>联结主义学派（仿生学派或生理学派）</a:t>
            </a:r>
            <a:endParaRPr lang="zh-CN" altLang="en-US" dirty="0">
              <a:solidFill>
                <a:srgbClr val="A4001F"/>
              </a:solidFill>
              <a:ea typeface="楷体_GB2312" panose="02010609030101010101"/>
            </a:endParaRPr>
          </a:p>
          <a:p>
            <a:pPr marR="8255"/>
            <a:r>
              <a:rPr lang="zh-CN" altLang="en-US" dirty="0">
                <a:solidFill>
                  <a:srgbClr val="006300"/>
                </a:solidFill>
                <a:ea typeface="楷体_GB2312" panose="02010609030101010101"/>
              </a:rPr>
              <a:t>主要观点：</a:t>
            </a:r>
            <a:r>
              <a:rPr lang="en-US" altLang="zh-CN" b="1" dirty="0">
                <a:solidFill>
                  <a:srgbClr val="0000CC"/>
                </a:solidFill>
                <a:latin typeface="Times New Roman" panose="02020603050405020304" pitchFamily="18" charset="0"/>
                <a:ea typeface="楷体_GB2312" panose="02010609030101010101"/>
              </a:rPr>
              <a:t>AI</a:t>
            </a:r>
            <a:r>
              <a:rPr lang="zh-CN" altLang="en-US" dirty="0">
                <a:solidFill>
                  <a:srgbClr val="0000CC"/>
                </a:solidFill>
                <a:latin typeface="Times New Roman" panose="02020603050405020304" pitchFamily="18" charset="0"/>
                <a:ea typeface="楷体_GB2312" panose="02010609030101010101"/>
              </a:rPr>
              <a:t>起源于仿生学，特别是人脑模型，人类认知的基元是神经元，认知过程是神经元的联结活动过程</a:t>
            </a:r>
            <a:endParaRPr lang="zh-CN" altLang="en-US" dirty="0">
              <a:solidFill>
                <a:srgbClr val="0000CC"/>
              </a:solidFill>
              <a:latin typeface="Times New Roman" panose="02020603050405020304" pitchFamily="18" charset="0"/>
              <a:ea typeface="楷体_GB2312" panose="02010609030101010101"/>
            </a:endParaRPr>
          </a:p>
          <a:p>
            <a:pPr marR="31115"/>
            <a:r>
              <a:rPr lang="zh-CN" altLang="en-US" dirty="0">
                <a:solidFill>
                  <a:srgbClr val="006300"/>
                </a:solidFill>
                <a:ea typeface="楷体_GB2312" panose="02010609030101010101"/>
              </a:rPr>
              <a:t>代表性成果：</a:t>
            </a:r>
            <a:r>
              <a:rPr lang="zh-CN" altLang="en-US" dirty="0">
                <a:solidFill>
                  <a:srgbClr val="0000CC"/>
                </a:solidFill>
                <a:ea typeface="楷体_GB2312" panose="02010609030101010101"/>
              </a:rPr>
              <a:t>由麦克洛奇和皮兹创立的脑模型，即</a:t>
            </a:r>
            <a:r>
              <a:rPr lang="en-US" altLang="zh-CN" b="1" dirty="0">
                <a:solidFill>
                  <a:srgbClr val="0000CC"/>
                </a:solidFill>
                <a:latin typeface="Times New Roman" panose="02020603050405020304" pitchFamily="18" charset="0"/>
                <a:ea typeface="楷体_GB2312" panose="02010609030101010101"/>
              </a:rPr>
              <a:t>MP</a:t>
            </a:r>
            <a:r>
              <a:rPr lang="zh-CN" altLang="en-US" dirty="0">
                <a:solidFill>
                  <a:srgbClr val="0000CC"/>
                </a:solidFill>
                <a:latin typeface="Times New Roman" panose="02020603050405020304" pitchFamily="18" charset="0"/>
                <a:ea typeface="楷体_GB2312" panose="02010609030101010101"/>
              </a:rPr>
              <a:t>模型</a:t>
            </a:r>
            <a:endParaRPr lang="zh-CN" altLang="en-US" dirty="0">
              <a:solidFill>
                <a:srgbClr val="0000CC"/>
              </a:solidFill>
              <a:latin typeface="Times New Roman" panose="02020603050405020304" pitchFamily="18" charset="0"/>
              <a:ea typeface="楷体_GB2312" panose="02010609030101010101"/>
            </a:endParaRPr>
          </a:p>
          <a:p>
            <a:r>
              <a:rPr lang="zh-CN" altLang="en-US" dirty="0">
                <a:solidFill>
                  <a:srgbClr val="006300"/>
                </a:solidFill>
                <a:ea typeface="楷体_GB2312" panose="02010609030101010101"/>
              </a:rPr>
              <a:t>代表人物：</a:t>
            </a:r>
            <a:r>
              <a:rPr lang="zh-CN" altLang="en-US" dirty="0">
                <a:solidFill>
                  <a:srgbClr val="0000CC"/>
                </a:solidFill>
                <a:ea typeface="楷体_GB2312" panose="02010609030101010101"/>
              </a:rPr>
              <a:t>麦克洛奇和皮兹</a:t>
            </a:r>
            <a:endParaRPr lang="zh-CN" altLang="en-US" dirty="0">
              <a:solidFill>
                <a:srgbClr val="0000CC"/>
              </a:solidFill>
              <a:ea typeface="楷体_GB2312" panose="02010609030101010101"/>
            </a:endParaRPr>
          </a:p>
          <a:p>
            <a:pPr marR="67310"/>
            <a:r>
              <a:rPr lang="zh-CN" altLang="en-US" dirty="0">
                <a:solidFill>
                  <a:srgbClr val="A4001F"/>
                </a:solidFill>
                <a:ea typeface="楷体_GB2312" panose="02010609030101010101"/>
              </a:rPr>
              <a:t>行为主义学派（进化主义、控制论学派）</a:t>
            </a:r>
            <a:endParaRPr lang="zh-CN" altLang="en-US" dirty="0">
              <a:solidFill>
                <a:srgbClr val="A4001F"/>
              </a:solidFill>
              <a:ea typeface="楷体_GB2312" panose="02010609030101010101"/>
            </a:endParaRPr>
          </a:p>
          <a:p>
            <a:pPr marR="5715"/>
            <a:r>
              <a:rPr lang="zh-CN" altLang="en-US" dirty="0">
                <a:solidFill>
                  <a:srgbClr val="006300"/>
                </a:solidFill>
                <a:ea typeface="楷体_GB2312" panose="02010609030101010101"/>
              </a:rPr>
              <a:t>主要观点：</a:t>
            </a:r>
            <a:r>
              <a:rPr lang="en-US" altLang="zh-CN" b="1" dirty="0">
                <a:solidFill>
                  <a:srgbClr val="0000CC"/>
                </a:solidFill>
                <a:latin typeface="Times New Roman" panose="02020603050405020304" pitchFamily="18" charset="0"/>
                <a:ea typeface="楷体_GB2312" panose="02010609030101010101"/>
              </a:rPr>
              <a:t>AI</a:t>
            </a:r>
            <a:r>
              <a:rPr lang="zh-CN" altLang="en-US" dirty="0">
                <a:solidFill>
                  <a:srgbClr val="0000CC"/>
                </a:solidFill>
                <a:latin typeface="Times New Roman" panose="02020603050405020304" pitchFamily="18" charset="0"/>
                <a:ea typeface="楷体_GB2312" panose="02010609030101010101"/>
              </a:rPr>
              <a:t>起源于控制论，智能取决于感知和行为，取决于对外界复杂环境的适应，而不是推理。</a:t>
            </a:r>
            <a:endParaRPr lang="zh-CN" altLang="en-US" dirty="0">
              <a:solidFill>
                <a:srgbClr val="0000CC"/>
              </a:solidFill>
              <a:latin typeface="Times New Roman" panose="02020603050405020304" pitchFamily="18" charset="0"/>
              <a:ea typeface="楷体_GB2312" panose="02010609030101010101"/>
            </a:endParaRPr>
          </a:p>
          <a:p>
            <a:pPr marR="66040"/>
            <a:r>
              <a:rPr lang="zh-CN" altLang="en-US" dirty="0">
                <a:solidFill>
                  <a:srgbClr val="006300"/>
                </a:solidFill>
                <a:ea typeface="楷体_GB2312" panose="02010609030101010101"/>
              </a:rPr>
              <a:t>代表性成果：</a:t>
            </a:r>
            <a:r>
              <a:rPr lang="en-US" altLang="zh-CN" b="1" dirty="0">
                <a:solidFill>
                  <a:srgbClr val="0000CC"/>
                </a:solidFill>
                <a:latin typeface="Times New Roman" panose="02020603050405020304" pitchFamily="18" charset="0"/>
                <a:ea typeface="楷体_GB2312" panose="02010609030101010101"/>
              </a:rPr>
              <a:t>Brooks</a:t>
            </a:r>
            <a:r>
              <a:rPr lang="zh-CN" altLang="en-US" dirty="0">
                <a:solidFill>
                  <a:srgbClr val="0000CC"/>
                </a:solidFill>
                <a:latin typeface="Times New Roman" panose="02020603050405020304" pitchFamily="18" charset="0"/>
                <a:ea typeface="楷体_GB2312" panose="02010609030101010101"/>
              </a:rPr>
              <a:t>教授研制的机器虫</a:t>
            </a:r>
            <a:endParaRPr lang="zh-CN" altLang="en-US" dirty="0">
              <a:solidFill>
                <a:srgbClr val="0000CC"/>
              </a:solidFill>
              <a:latin typeface="Times New Roman" panose="02020603050405020304" pitchFamily="18" charset="0"/>
              <a:ea typeface="楷体_GB2312" panose="02010609030101010101"/>
            </a:endParaRPr>
          </a:p>
          <a:p>
            <a:r>
              <a:rPr lang="zh-CN" altLang="en-US" dirty="0">
                <a:solidFill>
                  <a:srgbClr val="006300"/>
                </a:solidFill>
                <a:ea typeface="楷体_GB2312" panose="02010609030101010101"/>
              </a:rPr>
              <a:t>代表人物：</a:t>
            </a:r>
            <a:r>
              <a:rPr lang="en-US" altLang="zh-CN" b="1" dirty="0">
                <a:solidFill>
                  <a:srgbClr val="0000CC"/>
                </a:solidFill>
                <a:latin typeface="Times New Roman" panose="02020603050405020304" pitchFamily="18" charset="0"/>
                <a:ea typeface="楷体_GB2312" panose="02010609030101010101"/>
              </a:rPr>
              <a:t>Brooks</a:t>
            </a:r>
            <a:r>
              <a:rPr lang="zh-CN" altLang="en-US" dirty="0">
                <a:solidFill>
                  <a:srgbClr val="0000CC"/>
                </a:solidFill>
                <a:latin typeface="Times New Roman" panose="02020603050405020304" pitchFamily="18" charset="0"/>
                <a:ea typeface="楷体_GB2312" panose="02010609030101010101"/>
              </a:rPr>
              <a:t>教授 </a:t>
            </a:r>
            <a:endParaRPr lang="zh-CN" altLang="en-US" dirty="0"/>
          </a:p>
          <a:p>
            <a:pPr eaLnBrk="1" hangingPunct="1"/>
            <a:endParaRPr lang="zh-CN" altLang="en-US" dirty="0"/>
          </a:p>
          <a:p>
            <a:pPr eaLnBrk="1" hangingPunct="1"/>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2C9DF2AD-8CBE-4224-BF55-69ADBB121C4D}"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p:spPr>
        <p:txBody>
          <a:bodyPr/>
          <a:lstStyle/>
          <a:p>
            <a:pPr eaLnBrk="1" hangingPunct="1"/>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D356CAB2-5B36-49E3-8C91-1BD30520EE94}"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xfrm>
            <a:off x="914400" y="4343400"/>
            <a:ext cx="5029200" cy="4114800"/>
          </a:xfrm>
          <a:noFill/>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58D539E-4D49-4D85-8551-71AB92732F52}"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2771" name="Rectangle 2"/>
          <p:cNvSpPr>
            <a:spLocks noGrp="1" noRot="1" noChangeAspect="1" noChangeArrowheads="1" noTextEdit="1"/>
          </p:cNvSpPr>
          <p:nvPr>
            <p:ph type="sldImg"/>
          </p:nvPr>
        </p:nvSpPr>
        <p:spPr/>
      </p:sp>
      <p:sp>
        <p:nvSpPr>
          <p:cNvPr id="32772" name="Rectangle 3"/>
          <p:cNvSpPr>
            <a:spLocks noGrp="1" noChangeArrowheads="1"/>
          </p:cNvSpPr>
          <p:nvPr>
            <p:ph type="body" idx="1"/>
          </p:nvPr>
        </p:nvSpPr>
        <p:spPr>
          <a:noFill/>
        </p:spPr>
        <p:txBody>
          <a:bodyPr/>
          <a:lstStyle/>
          <a:p>
            <a:pPr eaLnBrk="1" hangingPunct="1"/>
            <a:r>
              <a:rPr lang="en-US" altLang="zh-CN"/>
              <a:t>2003</a:t>
            </a:r>
            <a:r>
              <a:rPr lang="zh-CN" altLang="en-US"/>
              <a:t>年</a:t>
            </a:r>
            <a:r>
              <a:rPr lang="en-US" altLang="zh-CN"/>
              <a:t>7</a:t>
            </a:r>
            <a:r>
              <a:rPr lang="zh-CN" altLang="en-US"/>
              <a:t>月</a:t>
            </a:r>
            <a:r>
              <a:rPr lang="en-US" altLang="zh-CN"/>
              <a:t>17</a:t>
            </a:r>
            <a:r>
              <a:rPr lang="zh-CN" altLang="en-US"/>
              <a:t>日，在日本仙台市，一名日本东北大学学生与一个会跳舞的智能机器人跳华尔兹舞。这个由日本东北大学研发小组开发的智能机器人能够根据舞伴作用在它的手臂和背上的力量大小判断舞伴的下一个动作。</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D6587EB2-79FE-47A3-838C-56085C43A68E}"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r>
              <a:rPr lang="zh-CN" altLang="en-US" sz="1200" b="0" i="0" u="none" strike="noStrike" kern="1200" baseline="0" dirty="0">
                <a:solidFill>
                  <a:schemeClr val="tx1"/>
                </a:solidFill>
                <a:latin typeface="+mn-lt"/>
                <a:ea typeface="+mn-ea"/>
                <a:cs typeface="+mn-cs"/>
              </a:rPr>
              <a:t>多学派融合需要解决的关键问题</a:t>
            </a:r>
            <a:endParaRPr lang="zh-CN" altLang="en-US" sz="1200" b="0" i="0" u="none" strike="noStrike" kern="1200" baseline="0" dirty="0">
              <a:solidFill>
                <a:schemeClr val="tx1"/>
              </a:solidFill>
              <a:latin typeface="+mn-lt"/>
              <a:ea typeface="+mn-ea"/>
              <a:cs typeface="+mn-cs"/>
            </a:endParaRPr>
          </a:p>
          <a:p>
            <a:r>
              <a:rPr lang="en-US" altLang="zh-CN" sz="1200" b="1" i="0" u="none" strike="noStrike" kern="1200" baseline="0" dirty="0">
                <a:solidFill>
                  <a:schemeClr val="tx1"/>
                </a:solidFill>
                <a:latin typeface="+mn-lt"/>
                <a:ea typeface="+mn-ea"/>
                <a:cs typeface="+mn-cs"/>
              </a:rPr>
              <a:t>(1) </a:t>
            </a:r>
            <a:r>
              <a:rPr lang="zh-CN" altLang="en-US" sz="1200" b="0" i="0" u="none" strike="noStrike" kern="1200" baseline="0" dirty="0">
                <a:solidFill>
                  <a:schemeClr val="tx1"/>
                </a:solidFill>
                <a:latin typeface="+mn-lt"/>
                <a:ea typeface="+mn-ea"/>
                <a:cs typeface="+mn-cs"/>
              </a:rPr>
              <a:t>不同学派之间的共同机制是什么？</a:t>
            </a:r>
            <a:endParaRPr lang="zh-CN" altLang="en-US" sz="1200" b="0" i="0" u="none" strike="noStrike" kern="1200" baseline="0" dirty="0">
              <a:solidFill>
                <a:schemeClr val="tx1"/>
              </a:solidFill>
              <a:latin typeface="+mn-lt"/>
              <a:ea typeface="+mn-ea"/>
              <a:cs typeface="+mn-cs"/>
            </a:endParaRPr>
          </a:p>
          <a:p>
            <a:r>
              <a:rPr lang="en-US" altLang="zh-CN" sz="1200" b="1" i="0" u="none" strike="noStrike" kern="1200" baseline="0" dirty="0">
                <a:solidFill>
                  <a:schemeClr val="tx1"/>
                </a:solidFill>
                <a:latin typeface="+mn-lt"/>
                <a:ea typeface="+mn-ea"/>
                <a:cs typeface="+mn-cs"/>
              </a:rPr>
              <a:t>(2) </a:t>
            </a:r>
            <a:r>
              <a:rPr lang="zh-CN" altLang="en-US" sz="1200" b="0" i="0" u="none" strike="noStrike" kern="1200" baseline="0" dirty="0">
                <a:solidFill>
                  <a:schemeClr val="tx1"/>
                </a:solidFill>
                <a:latin typeface="+mn-lt"/>
                <a:ea typeface="+mn-ea"/>
                <a:cs typeface="+mn-cs"/>
              </a:rPr>
              <a:t>怎样建立一个统一的智能理论体系？</a:t>
            </a:r>
            <a:endParaRPr lang="zh-CN" altLang="en-US" sz="1200" b="0" i="0" u="none" strike="noStrike" kern="1200" baseline="0" dirty="0">
              <a:solidFill>
                <a:schemeClr val="tx1"/>
              </a:solidFill>
              <a:latin typeface="+mn-lt"/>
              <a:ea typeface="+mn-ea"/>
              <a:cs typeface="+mn-cs"/>
            </a:endParaRPr>
          </a:p>
          <a:p>
            <a:r>
              <a:rPr lang="en-US" altLang="zh-CN" sz="1200" b="1" i="0" u="none" strike="noStrike" kern="1200" baseline="0" dirty="0">
                <a:solidFill>
                  <a:schemeClr val="tx1"/>
                </a:solidFill>
                <a:latin typeface="+mn-lt"/>
                <a:ea typeface="+mn-ea"/>
                <a:cs typeface="+mn-cs"/>
              </a:rPr>
              <a:t>(3) </a:t>
            </a:r>
            <a:r>
              <a:rPr lang="zh-CN" altLang="en-US" sz="1200" b="0" i="0" u="none" strike="noStrike" kern="1200" baseline="0" dirty="0">
                <a:solidFill>
                  <a:schemeClr val="tx1"/>
                </a:solidFill>
                <a:latin typeface="+mn-lt"/>
                <a:ea typeface="+mn-ea"/>
                <a:cs typeface="+mn-cs"/>
              </a:rPr>
              <a:t>如何真正实现它们之间的有机融合？</a:t>
            </a:r>
            <a:endParaRPr lang="zh-CN" alt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等。</a:t>
            </a:r>
            <a:endParaRPr lang="zh-CN" alt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多技术融合是一种必须</a:t>
            </a:r>
            <a:endParaRPr lang="zh-CN" alt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现有智能技术只有与现有主流信息技术、信息平台融合，才能有更广阔的发展和应用前景。 </a:t>
            </a:r>
            <a:endParaRPr lang="zh-CN"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D6587EB2-79FE-47A3-838C-56085C43A68E}"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r>
              <a:rPr lang="zh-CN" altLang="en-US" sz="1200" b="0" i="0" u="none" strike="noStrike" kern="1200" baseline="0" dirty="0">
                <a:solidFill>
                  <a:schemeClr val="tx1"/>
                </a:solidFill>
                <a:latin typeface="+mn-lt"/>
                <a:ea typeface="+mn-ea"/>
                <a:cs typeface="+mn-cs"/>
              </a:rPr>
              <a:t>多</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系统：</a:t>
            </a:r>
            <a:endParaRPr lang="zh-CN" alt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主要研究如何在一群自主的</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之间进行智能行为的协调，去创建一个能够共同处理单个目标或多个目标的分布的智能群体。</a:t>
            </a:r>
            <a:endParaRPr lang="zh-CN" alt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多</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系统的工作方式：</a:t>
            </a:r>
            <a:endParaRPr lang="zh-CN" altLang="en-US"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它由多个自主</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组成，其中每个</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都可以自主运行和自主交互， 即当一个</a:t>
            </a:r>
            <a:r>
              <a:rPr lang="en-US" altLang="zh-CN" sz="1200" b="1" i="0" u="none" strike="noStrike" kern="1200" baseline="0" dirty="0">
                <a:solidFill>
                  <a:schemeClr val="tx1"/>
                </a:solidFill>
                <a:latin typeface="+mn-lt"/>
                <a:ea typeface="+mn-ea"/>
                <a:cs typeface="+mn-cs"/>
              </a:rPr>
              <a:t>Agent </a:t>
            </a:r>
            <a:r>
              <a:rPr lang="zh-CN" altLang="en-US" sz="1200" b="0" i="0" u="none" strike="noStrike" kern="1200" baseline="0" dirty="0">
                <a:solidFill>
                  <a:schemeClr val="tx1"/>
                </a:solidFill>
                <a:latin typeface="+mn-lt"/>
                <a:ea typeface="+mn-ea"/>
                <a:cs typeface="+mn-cs"/>
              </a:rPr>
              <a:t>需要与别的</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合作时，就通过相应的通信机制去寻找可以合作并愿意合作的</a:t>
            </a:r>
            <a:r>
              <a:rPr lang="en-US" altLang="zh-CN" sz="1200" b="1" i="0" u="none" strike="noStrike" kern="1200" baseline="0" dirty="0">
                <a:solidFill>
                  <a:schemeClr val="tx1"/>
                </a:solidFill>
                <a:latin typeface="+mn-lt"/>
                <a:ea typeface="+mn-ea"/>
                <a:cs typeface="+mn-cs"/>
              </a:rPr>
              <a:t>Agent</a:t>
            </a:r>
            <a:r>
              <a:rPr lang="zh-CN" altLang="en-US" sz="1200" b="0" i="0" u="none" strike="noStrike" kern="1200" baseline="0" dirty="0">
                <a:solidFill>
                  <a:schemeClr val="tx1"/>
                </a:solidFill>
                <a:latin typeface="+mn-lt"/>
                <a:ea typeface="+mn-ea"/>
                <a:cs typeface="+mn-cs"/>
              </a:rPr>
              <a:t>，以共同解决问题。</a:t>
            </a: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蚁群算法：起源于对蚁群寻找食物行为的模拟。一些蚂蚁在外寻找食物， 每只蚂蚁找到了食物都会返回巢中通知同伴，并在路径上留下</a:t>
            </a:r>
            <a:r>
              <a:rPr lang="zh-CN" altLang="en-US" sz="1200" b="1"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气味</a:t>
            </a:r>
            <a:r>
              <a:rPr lang="zh-CN" altLang="en-US" sz="1200" b="1"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，越近的路径气味会越浓，所有蚂蚁都会沿这条最近的路径去捕获该食物。</a:t>
            </a:r>
            <a:endParaRPr lang="zh-CN"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D6587EB2-79FE-47A3-838C-56085C43A68E}"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endParaRPr lang="zh-CN"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D6587EB2-79FE-47A3-838C-56085C43A68E}"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pPr eaLnBrk="1" hangingPunct="1"/>
            <a:endParaRPr lang="en-US" altLang="zh-CN" dirty="0">
              <a:latin typeface="宋体" panose="02010600030101010101" pitchFamily="2" charset="-122"/>
            </a:endParaRPr>
          </a:p>
          <a:p>
            <a:pPr eaLnBrk="1" hangingPunct="1"/>
            <a:r>
              <a:rPr lang="zh-CN" altLang="en-US" dirty="0">
                <a:latin typeface="楷体_GB2312" pitchFamily="49" charset="-122"/>
              </a:rPr>
              <a:t>为它的建造者、拥有者和用户带来明显的经济效益。用比较经济的方法执行任务而不需要有经验的专家，可以极大地减少劳务开支和培养费用。</a:t>
            </a:r>
            <a:endParaRPr lang="en-US" altLang="zh-CN">
              <a:latin typeface="楷体_GB2312" pitchFamily="49" charset="-122"/>
            </a:endParaRPr>
          </a:p>
          <a:p>
            <a:pPr eaLnBrk="1" hangingPunct="1"/>
            <a:r>
              <a:rPr lang="zh-CN" altLang="en-US">
                <a:latin typeface="宋体" panose="02010600030101010101" pitchFamily="2" charset="-122"/>
              </a:rPr>
              <a:t>人工智能</a:t>
            </a:r>
            <a:r>
              <a:rPr lang="zh-CN" altLang="en-US" dirty="0">
                <a:latin typeface="宋体" panose="02010600030101010101" pitchFamily="2" charset="-122"/>
              </a:rPr>
              <a:t>应用要求繁重的计算，促进了并行处理和专用集成芯片的开发。算法发生器和灵巧的数据结构获得应用，自动程序设计技术对软件开发产生积极影响。</a:t>
            </a:r>
            <a:endParaRPr lang="en-US" altLang="zh-CN" dirty="0">
              <a:latin typeface="宋体" panose="02010600030101010101" pitchFamily="2" charset="-122"/>
            </a:endParaRPr>
          </a:p>
          <a:p>
            <a:pPr eaLnBrk="1" hangingPunct="1"/>
            <a:endParaRPr lang="en-US" altLang="zh-CN" dirty="0">
              <a:latin typeface="宋体" panose="02010600030101010101" pitchFamily="2" charset="-122"/>
            </a:endParaRPr>
          </a:p>
          <a:p>
            <a:pPr eaLnBrk="1" hangingPunct="1"/>
            <a:r>
              <a:rPr lang="zh-CN" altLang="en-US" dirty="0"/>
              <a:t>社会结构从“人</a:t>
            </a:r>
            <a:r>
              <a:rPr lang="en-US" altLang="zh-CN" dirty="0"/>
              <a:t>-</a:t>
            </a:r>
            <a:r>
              <a:rPr lang="zh-CN" altLang="en-US" dirty="0"/>
              <a:t>机器”变为“人</a:t>
            </a:r>
            <a:r>
              <a:rPr lang="en-US" altLang="zh-CN" dirty="0"/>
              <a:t>-</a:t>
            </a:r>
            <a:r>
              <a:rPr lang="zh-CN" altLang="en-US" dirty="0"/>
              <a:t>智能机器</a:t>
            </a:r>
            <a:r>
              <a:rPr lang="en-US" altLang="zh-CN" dirty="0"/>
              <a:t>-</a:t>
            </a:r>
            <a:r>
              <a:rPr lang="zh-CN" altLang="en-US" dirty="0"/>
              <a:t>机器”</a:t>
            </a:r>
            <a:endParaRPr lang="en-US" altLang="zh-CN" dirty="0"/>
          </a:p>
          <a:p>
            <a:pPr eaLnBrk="1" hangingPunct="1"/>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8000"/>
                </a:solidFill>
                <a:latin typeface="楷体_GB2312" pitchFamily="49" charset="-122"/>
              </a:rPr>
              <a:t>心理上的威胁 </a:t>
            </a:r>
            <a:r>
              <a:rPr lang="zh-CN" altLang="en-US" sz="1200" b="0" i="0" kern="1200" dirty="0">
                <a:solidFill>
                  <a:schemeClr val="tx1"/>
                </a:solidFill>
                <a:effectLst/>
                <a:latin typeface="+mn-lt"/>
                <a:ea typeface="+mn-ea"/>
                <a:cs typeface="+mn-cs"/>
              </a:rPr>
              <a:t>人工智能还使一部分社会成员感到心理上的威胁，或叫做精神威胁。人们一般认为，只有人类才具有感知精神，而且以此与机器相别。如果有一天，这些人开始相信机器也能够思维和创作，那么他们可能会感到失望，甚至感到威胁。他们担心：有朝一日，智能机器的人工智能会超过人类的自然智能，使人类沦为智能机器和智能系统的奴隶。</a:t>
            </a:r>
            <a:endParaRPr lang="zh-CN" altLang="en-US" dirty="0"/>
          </a:p>
          <a:p>
            <a:pPr eaLnBrk="1" hangingPunct="1"/>
            <a:endParaRPr lang="en-US" altLang="zh-CN" dirty="0"/>
          </a:p>
          <a:p>
            <a:pPr eaLnBrk="1" hangingPunct="1"/>
            <a:r>
              <a:rPr lang="zh-CN" altLang="en-US" dirty="0"/>
              <a:t>技术失控：避免“智能犯罪”</a:t>
            </a:r>
            <a:endParaRPr lang="en-US" altLang="zh-CN" dirty="0"/>
          </a:p>
          <a:p>
            <a:pPr eaLnBrk="1" hangingPunct="1"/>
            <a:r>
              <a:rPr lang="zh-CN" altLang="en-US" sz="1200" b="0" i="0" kern="1200" dirty="0">
                <a:solidFill>
                  <a:schemeClr val="tx1"/>
                </a:solidFill>
                <a:effectLst/>
                <a:latin typeface="+mn-lt"/>
                <a:ea typeface="+mn-ea"/>
                <a:cs typeface="+mn-cs"/>
              </a:rPr>
              <a:t>　　阿西莫夫</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I.Asimov</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提出了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机器人三守则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机器人必须不危害人类，也不允许它眼看人类受害而袖手旁观。 </a:t>
            </a:r>
            <a:br>
              <a:rPr lang="zh-CN" altLang="en-US" dirty="0"/>
            </a:b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机器人必须绝对服从人类，除非这种服从有害于人类。 </a:t>
            </a:r>
            <a:br>
              <a:rPr lang="zh-CN" altLang="en-US" dirty="0"/>
            </a:b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机器人必须保护自身不受伤害，除非为了保护人类或者是人类命令它作出牺牲。</a:t>
            </a:r>
            <a:endParaRPr lang="en-US" altLang="zh-CN" dirty="0"/>
          </a:p>
          <a:p>
            <a:pPr eaLnBrk="1" hangingPunct="1"/>
            <a:endParaRPr lang="zh-CN" altLang="en-US" dirty="0"/>
          </a:p>
          <a:p>
            <a:pPr eaLnBrk="1" hangingPunct="1"/>
            <a:r>
              <a:rPr lang="zh-CN" altLang="en-US" dirty="0"/>
              <a:t>法律问题：专家系统判断失误造成的损失由谁来负责？</a:t>
            </a:r>
            <a:endParaRPr lang="en-US" altLang="zh-CN" dirty="0"/>
          </a:p>
          <a:p>
            <a:pPr eaLnBrk="1" hangingPunct="1"/>
            <a:endParaRPr lang="en-US" altLang="zh-CN" dirty="0"/>
          </a:p>
          <a:p>
            <a:pPr algn="just">
              <a:lnSpc>
                <a:spcPct val="150000"/>
              </a:lnSpc>
              <a:spcBef>
                <a:spcPct val="50000"/>
              </a:spcBef>
              <a:buFont typeface="Wingdings" panose="05000000000000000000" pitchFamily="2" charset="2"/>
              <a:buNone/>
            </a:pPr>
            <a:r>
              <a:rPr lang="en-US" altLang="zh-CN" sz="2000" dirty="0">
                <a:solidFill>
                  <a:srgbClr val="008000"/>
                </a:solidFill>
                <a:latin typeface="楷体_GB2312" pitchFamily="49" charset="-122"/>
              </a:rPr>
              <a:t>1.  </a:t>
            </a:r>
            <a:r>
              <a:rPr lang="zh-CN" altLang="en-US" sz="2000" dirty="0">
                <a:solidFill>
                  <a:srgbClr val="008000"/>
                </a:solidFill>
                <a:latin typeface="楷体_GB2312" pitchFamily="49" charset="-122"/>
              </a:rPr>
              <a:t>改善人类语言</a:t>
            </a:r>
            <a:endParaRPr lang="zh-CN" altLang="en-US" sz="2000" dirty="0">
              <a:solidFill>
                <a:srgbClr val="008000"/>
              </a:solidFill>
              <a:latin typeface="楷体_GB2312" pitchFamily="49" charset="-122"/>
            </a:endParaRPr>
          </a:p>
          <a:p>
            <a:pPr algn="just">
              <a:lnSpc>
                <a:spcPct val="150000"/>
              </a:lnSpc>
              <a:spcBef>
                <a:spcPct val="50000"/>
              </a:spcBef>
              <a:buFont typeface="Wingdings" panose="05000000000000000000" pitchFamily="2" charset="2"/>
              <a:buNone/>
            </a:pPr>
            <a:r>
              <a:rPr lang="zh-CN" altLang="en-US" sz="1600" dirty="0">
                <a:solidFill>
                  <a:srgbClr val="0000FF"/>
                </a:solidFill>
                <a:latin typeface="ˎ̥" charset="0"/>
              </a:rPr>
              <a:t>             </a:t>
            </a:r>
            <a:r>
              <a:rPr lang="zh-CN" altLang="en-US" dirty="0">
                <a:latin typeface="ˎ̥" charset="0"/>
              </a:rPr>
              <a:t>根据语言学的观点，语言是思维的表现和工具，采用人工智能技术，综合应用语法、语义和形式知识表示方法，就有可能在改善知识的自然语言表示的同时，把知识阐述为适用的人工智能形式。</a:t>
            </a:r>
            <a:endParaRPr lang="zh-CN" altLang="en-US" dirty="0">
              <a:latin typeface="ˎ̥" charset="0"/>
            </a:endParaRPr>
          </a:p>
          <a:p>
            <a:pPr eaLnBrk="1" hangingPunct="1"/>
            <a:endParaRPr lang="en-US" altLang="zh-CN" dirty="0"/>
          </a:p>
          <a:p>
            <a:pPr eaLnBrk="1" hangingPunct="1"/>
            <a:endParaRPr lang="en-US" altLang="zh-CN" dirty="0"/>
          </a:p>
          <a:p>
            <a:pPr eaLnBrk="1" hangingPunct="1"/>
            <a:r>
              <a:rPr lang="zh-CN" altLang="en-US" dirty="0">
                <a:latin typeface="ˎ̥" charset="0"/>
              </a:rPr>
              <a:t>人工智能技术为人类文化生活打开了许多新的窗口。比如图像处理技术必将对图形艺术、广告和社会教育部门产生深远的影响。比如现有的智力游戏机将发展为具有更高智能的文化娱乐手段。 </a:t>
            </a:r>
            <a:endParaRPr lang="en-US" altLang="zh-CN" dirty="0"/>
          </a:p>
          <a:p>
            <a:pPr eaLnBrk="1" hangingPunct="1"/>
            <a:endParaRPr lang="en-US" altLang="zh-CN" dirty="0"/>
          </a:p>
          <a:p>
            <a:pPr eaLnBrk="1" hangingPunct="1"/>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D6587EB2-79FE-47A3-838C-56085C43A68E}"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4451" name="Rectangle 2"/>
          <p:cNvSpPr>
            <a:spLocks noGrp="1" noRot="1" noChangeAspect="1" noChangeArrowheads="1" noTextEdit="1"/>
          </p:cNvSpPr>
          <p:nvPr>
            <p:ph type="sldImg"/>
          </p:nvPr>
        </p:nvSpPr>
        <p:spPr/>
      </p:sp>
      <p:sp>
        <p:nvSpPr>
          <p:cNvPr id="104452" name="Rectangle 3"/>
          <p:cNvSpPr>
            <a:spLocks noGrp="1" noChangeArrowheads="1"/>
          </p:cNvSpPr>
          <p:nvPr>
            <p:ph type="body" idx="1"/>
          </p:nvPr>
        </p:nvSpPr>
        <p:spPr>
          <a:xfrm>
            <a:off x="914400" y="4343400"/>
            <a:ext cx="5029200" cy="4114800"/>
          </a:xfrm>
          <a:noFill/>
        </p:spPr>
        <p:txBody>
          <a:bodyPr/>
          <a:lstStyle/>
          <a:p>
            <a:pPr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6350"/>
            <a:r>
              <a:rPr lang="zh-CN" altLang="en-US" sz="1200" dirty="0">
                <a:solidFill>
                  <a:srgbClr val="0000CC"/>
                </a:solidFill>
                <a:latin typeface="KaiTi_GB2312" panose="02010609030101010101" pitchFamily="49" charset="-122"/>
                <a:ea typeface="KaiTi_GB2312" panose="02010609030101010101" pitchFamily="49" charset="-122"/>
              </a:rPr>
              <a:t>非一阶经典逻辑是泛指除一阶经典逻辑以外的其他各种逻辑，如多值逻辑、模糊逻辑、模态逻辑、概率逻辑、默认逻辑、次协调逻辑及泛逻辑等。</a:t>
            </a:r>
            <a:endParaRPr lang="en-US" altLang="zh-CN" sz="1200" dirty="0">
              <a:solidFill>
                <a:srgbClr val="0000CC"/>
              </a:solidFill>
              <a:latin typeface="KaiTi_GB2312" panose="02010609030101010101" pitchFamily="49" charset="-122"/>
              <a:ea typeface="KaiTi_GB2312" panose="02010609030101010101" pitchFamily="49" charset="-122"/>
            </a:endParaRPr>
          </a:p>
          <a:p>
            <a:pPr marR="6350"/>
            <a:endParaRPr lang="zh-CN" altLang="en-US" sz="1200" dirty="0">
              <a:solidFill>
                <a:srgbClr val="0000CC"/>
              </a:solidFill>
              <a:latin typeface="KaiTi_GB2312" panose="02010609030101010101" pitchFamily="49" charset="-122"/>
              <a:ea typeface="KaiTi_GB2312" panose="02010609030101010101" pitchFamily="49" charset="-122"/>
            </a:endParaRPr>
          </a:p>
          <a:p>
            <a:pPr marR="4445"/>
            <a:r>
              <a:rPr lang="zh-CN" altLang="en-US" sz="1200" b="1" dirty="0">
                <a:solidFill>
                  <a:srgbClr val="A4001F"/>
                </a:solidFill>
                <a:latin typeface="KaiTi_GB2312" panose="02010609030101010101" pitchFamily="49" charset="-122"/>
                <a:ea typeface="KaiTi_GB2312" panose="02010609030101010101" pitchFamily="49" charset="-122"/>
              </a:rPr>
              <a:t>最常用的不确定性推理方法：</a:t>
            </a:r>
            <a:r>
              <a:rPr lang="zh-CN" altLang="en-US" sz="1200" dirty="0">
                <a:solidFill>
                  <a:srgbClr val="0000CC"/>
                </a:solidFill>
                <a:latin typeface="KaiTi_GB2312" panose="02010609030101010101" pitchFamily="49" charset="-122"/>
                <a:ea typeface="KaiTi_GB2312" panose="02010609030101010101" pitchFamily="49" charset="-122"/>
              </a:rPr>
              <a:t>基于可信度的确定性理论，基于</a:t>
            </a:r>
            <a:r>
              <a:rPr lang="en-US" altLang="zh-CN" sz="1200" b="1" dirty="0">
                <a:solidFill>
                  <a:srgbClr val="0000CC"/>
                </a:solidFill>
                <a:latin typeface="Times New Roman" panose="02020603050405020304" pitchFamily="18" charset="0"/>
                <a:ea typeface="KaiTi_GB2312" panose="02010609030101010101" pitchFamily="49" charset="-122"/>
              </a:rPr>
              <a:t>Bayes</a:t>
            </a:r>
            <a:r>
              <a:rPr lang="zh-CN" altLang="en-US" sz="1200" dirty="0">
                <a:solidFill>
                  <a:srgbClr val="0000CC"/>
                </a:solidFill>
                <a:latin typeface="KaiTi_GB2312" panose="02010609030101010101" pitchFamily="49" charset="-122"/>
                <a:ea typeface="KaiTi_GB2312" panose="02010609030101010101" pitchFamily="49" charset="-122"/>
              </a:rPr>
              <a:t>公式的主观</a:t>
            </a:r>
            <a:r>
              <a:rPr lang="en-US" altLang="zh-CN" sz="1200" b="1" dirty="0">
                <a:solidFill>
                  <a:srgbClr val="0000CC"/>
                </a:solidFill>
                <a:latin typeface="Times New Roman" panose="02020603050405020304" pitchFamily="18" charset="0"/>
                <a:ea typeface="KaiTi_GB2312" panose="02010609030101010101" pitchFamily="49" charset="-122"/>
              </a:rPr>
              <a:t>Bayes</a:t>
            </a:r>
            <a:r>
              <a:rPr lang="zh-CN" altLang="en-US" sz="1200" dirty="0">
                <a:solidFill>
                  <a:srgbClr val="0000CC"/>
                </a:solidFill>
                <a:latin typeface="KaiTi_GB2312" panose="02010609030101010101" pitchFamily="49" charset="-122"/>
                <a:ea typeface="KaiTi_GB2312" panose="02010609030101010101" pitchFamily="49" charset="-122"/>
              </a:rPr>
              <a:t>方法，基于贝叶斯网络的概率推理和基于模糊逻辑的可能性理论等。 </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eaLnBrk="1" hangingPunct="1"/>
            <a:r>
              <a:rPr lang="zh-CN" altLang="en-US"/>
              <a:t>问题求解：例如国际象棋、五子棋，问题求解归结为搜索和问题归约。</a:t>
            </a:r>
            <a:endParaRPr lang="zh-CN" altLang="en-US"/>
          </a:p>
          <a:p>
            <a:pPr eaLnBrk="1" hangingPunct="1"/>
            <a:r>
              <a:rPr lang="zh-CN" altLang="en-US"/>
              <a:t>逻辑推理：</a:t>
            </a:r>
            <a:r>
              <a:rPr lang="en-US" altLang="zh-CN"/>
              <a:t>1976</a:t>
            </a:r>
            <a:r>
              <a:rPr lang="zh-CN" altLang="en-US"/>
              <a:t>年美国阿佩尔等人合作解决了长达</a:t>
            </a:r>
            <a:r>
              <a:rPr lang="en-US" altLang="zh-CN"/>
              <a:t>124</a:t>
            </a:r>
            <a:r>
              <a:rPr lang="zh-CN" altLang="en-US"/>
              <a:t>年的难题</a:t>
            </a:r>
            <a:r>
              <a:rPr lang="en-US" altLang="zh-CN"/>
              <a:t>---‘</a:t>
            </a:r>
            <a:r>
              <a:rPr lang="zh-CN" altLang="en-US"/>
              <a:t>四色定理’证明。三台大型计算机，计算</a:t>
            </a:r>
            <a:r>
              <a:rPr lang="en-US" altLang="zh-CN"/>
              <a:t>1200</a:t>
            </a:r>
            <a:r>
              <a:rPr lang="zh-CN" altLang="en-US"/>
              <a:t>小时。</a:t>
            </a:r>
            <a:endParaRPr lang="zh-CN" altLang="en-US"/>
          </a:p>
          <a:p>
            <a:pPr eaLnBrk="1" hangingPunct="1"/>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r>
              <a:rPr lang="zh-CN" altLang="en-US" sz="1200" b="1" dirty="0">
                <a:solidFill>
                  <a:srgbClr val="A4001F"/>
                </a:solidFill>
                <a:latin typeface="KaiTi_GB2312" panose="02010609030101010101" pitchFamily="49" charset="-122"/>
                <a:ea typeface="KaiTi_GB2312" panose="02010609030101010101" pitchFamily="49" charset="-122"/>
              </a:rPr>
              <a:t>视觉系统</a:t>
            </a:r>
            <a:endParaRPr lang="zh-CN" altLang="en-US" sz="1200" b="1" dirty="0">
              <a:solidFill>
                <a:srgbClr val="A4001F"/>
              </a:solidFill>
              <a:latin typeface="KaiTi_GB2312" panose="02010609030101010101" pitchFamily="49" charset="-122"/>
              <a:ea typeface="KaiTi_GB2312" panose="02010609030101010101" pitchFamily="49" charset="-122"/>
            </a:endParaRPr>
          </a:p>
          <a:p>
            <a:pPr marR="6985"/>
            <a:r>
              <a:rPr lang="zh-CN" altLang="en-US" sz="1200" dirty="0">
                <a:solidFill>
                  <a:srgbClr val="0000CC"/>
                </a:solidFill>
                <a:latin typeface="KaiTi_GB2312" panose="02010609030101010101" pitchFamily="49" charset="-122"/>
                <a:ea typeface="KaiTi_GB2312" panose="02010609030101010101" pitchFamily="49" charset="-122"/>
              </a:rPr>
              <a:t>人类视觉系统的功能是通过眼睛与大脑共同实现的。人们视野中的物体在可见光的照射下，先在眼睛的视网膜上形成图像，然后由感光细胞转换成神经脉冲信号，再经神经纤维传入大脑皮层，最后由大脑皮层对其进行处理与理解。</a:t>
            </a:r>
            <a:endParaRPr lang="en-US" altLang="zh-CN" sz="1200" dirty="0">
              <a:solidFill>
                <a:srgbClr val="0000CC"/>
              </a:solidFill>
              <a:latin typeface="KaiTi_GB2312" panose="02010609030101010101" pitchFamily="49" charset="-122"/>
              <a:ea typeface="KaiTi_GB2312" panose="02010609030101010101" pitchFamily="49" charset="-122"/>
            </a:endParaRPr>
          </a:p>
          <a:p>
            <a:pPr eaLnBrk="1" hangingPunct="1"/>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r>
              <a:rPr lang="zh-CN" altLang="en-US" sz="1200" b="1" dirty="0">
                <a:solidFill>
                  <a:srgbClr val="A4001F"/>
                </a:solidFill>
                <a:latin typeface="KaiTi_GB2312" panose="02010609030101010101" pitchFamily="49" charset="-122"/>
                <a:ea typeface="KaiTi_GB2312" panose="02010609030101010101" pitchFamily="49" charset="-122"/>
              </a:rPr>
              <a:t>模式识别的一般过程</a:t>
            </a:r>
            <a:endParaRPr lang="zh-CN" altLang="en-US" sz="1200" b="1" dirty="0">
              <a:solidFill>
                <a:srgbClr val="A4001F"/>
              </a:solidFill>
              <a:latin typeface="KaiTi_GB2312" panose="02010609030101010101" pitchFamily="49" charset="-122"/>
              <a:ea typeface="KaiTi_GB2312" panose="02010609030101010101" pitchFamily="49" charset="-122"/>
            </a:endParaRPr>
          </a:p>
          <a:p>
            <a:r>
              <a:rPr lang="en-US" altLang="zh-CN" sz="1200" b="1" dirty="0">
                <a:solidFill>
                  <a:srgbClr val="0000CC"/>
                </a:solidFill>
                <a:latin typeface="Times New Roman" panose="02020603050405020304" pitchFamily="18" charset="0"/>
                <a:ea typeface="KaiTi_GB2312" panose="02010609030101010101" pitchFamily="49" charset="-122"/>
              </a:rPr>
              <a:t>(1) </a:t>
            </a:r>
            <a:r>
              <a:rPr lang="zh-CN" altLang="en-US" sz="1200" dirty="0">
                <a:solidFill>
                  <a:srgbClr val="0000CC"/>
                </a:solidFill>
                <a:latin typeface="KaiTi_GB2312" panose="02010609030101010101" pitchFamily="49" charset="-122"/>
                <a:ea typeface="KaiTi_GB2312" panose="02010609030101010101" pitchFamily="49" charset="-122"/>
              </a:rPr>
              <a:t>采集待识别事物的模式信息；</a:t>
            </a:r>
            <a:endParaRPr lang="zh-CN" altLang="en-US" sz="1200" dirty="0">
              <a:solidFill>
                <a:srgbClr val="0000CC"/>
              </a:solidFill>
              <a:latin typeface="KaiTi_GB2312" panose="02010609030101010101" pitchFamily="49" charset="-122"/>
              <a:ea typeface="KaiTi_GB2312" panose="02010609030101010101" pitchFamily="49" charset="-122"/>
            </a:endParaRPr>
          </a:p>
          <a:p>
            <a:pPr marR="6985"/>
            <a:r>
              <a:rPr lang="en-US" altLang="zh-CN" sz="1200" b="1" dirty="0">
                <a:solidFill>
                  <a:srgbClr val="0000CC"/>
                </a:solidFill>
                <a:latin typeface="Times New Roman" panose="02020603050405020304" pitchFamily="18" charset="0"/>
                <a:ea typeface="KaiTi_GB2312" panose="02010609030101010101" pitchFamily="49" charset="-122"/>
              </a:rPr>
              <a:t>(2) </a:t>
            </a:r>
            <a:r>
              <a:rPr lang="zh-CN" altLang="en-US" sz="1200" dirty="0">
                <a:solidFill>
                  <a:srgbClr val="0000CC"/>
                </a:solidFill>
                <a:latin typeface="KaiTi_GB2312" panose="02010609030101010101" pitchFamily="49" charset="-122"/>
                <a:ea typeface="KaiTi_GB2312" panose="02010609030101010101" pitchFamily="49" charset="-122"/>
              </a:rPr>
              <a:t>对其进行各种变换和预处理，从中抽出有意义的特征或基元，得到待识别事物的模式；</a:t>
            </a:r>
            <a:endParaRPr lang="zh-CN" altLang="en-US" sz="1200" dirty="0">
              <a:solidFill>
                <a:srgbClr val="0000CC"/>
              </a:solidFill>
              <a:latin typeface="KaiTi_GB2312" panose="02010609030101010101" pitchFamily="49" charset="-122"/>
              <a:ea typeface="KaiTi_GB2312" panose="02010609030101010101" pitchFamily="49" charset="-122"/>
            </a:endParaRPr>
          </a:p>
          <a:p>
            <a:pPr marR="6985"/>
            <a:r>
              <a:rPr lang="en-US" altLang="zh-CN" sz="1200" b="1" dirty="0">
                <a:solidFill>
                  <a:srgbClr val="0000CC"/>
                </a:solidFill>
                <a:latin typeface="Times New Roman" panose="02020603050405020304" pitchFamily="18" charset="0"/>
                <a:ea typeface="KaiTi_GB2312" panose="02010609030101010101" pitchFamily="49" charset="-122"/>
              </a:rPr>
              <a:t>(3) </a:t>
            </a:r>
            <a:r>
              <a:rPr lang="zh-CN" altLang="en-US" sz="1200" dirty="0">
                <a:solidFill>
                  <a:srgbClr val="0000CC"/>
                </a:solidFill>
                <a:latin typeface="KaiTi_GB2312" panose="02010609030101010101" pitchFamily="49" charset="-122"/>
                <a:ea typeface="KaiTi_GB2312" panose="02010609030101010101" pitchFamily="49" charset="-122"/>
              </a:rPr>
              <a:t>与机器中原有的各种标准模式进行比较，完成对待识别事物的分类识别；</a:t>
            </a:r>
            <a:endParaRPr lang="zh-CN" altLang="en-US" sz="1200" dirty="0">
              <a:solidFill>
                <a:srgbClr val="0000CC"/>
              </a:solidFill>
              <a:latin typeface="KaiTi_GB2312" panose="02010609030101010101" pitchFamily="49" charset="-122"/>
              <a:ea typeface="KaiTi_GB2312" panose="02010609030101010101" pitchFamily="49" charset="-122"/>
            </a:endParaRPr>
          </a:p>
          <a:p>
            <a:r>
              <a:rPr lang="en-US" altLang="zh-CN" sz="1200" b="1" dirty="0">
                <a:solidFill>
                  <a:srgbClr val="0000CC"/>
                </a:solidFill>
                <a:latin typeface="Times New Roman" panose="02020603050405020304" pitchFamily="18" charset="0"/>
                <a:ea typeface="KaiTi_GB2312" panose="02010609030101010101" pitchFamily="49" charset="-122"/>
              </a:rPr>
              <a:t>(4) </a:t>
            </a:r>
            <a:r>
              <a:rPr lang="zh-CN" altLang="en-US" sz="1200" dirty="0">
                <a:solidFill>
                  <a:srgbClr val="0000CC"/>
                </a:solidFill>
                <a:latin typeface="KaiTi_GB2312" panose="02010609030101010101" pitchFamily="49" charset="-122"/>
                <a:ea typeface="KaiTi_GB2312" panose="02010609030101010101" pitchFamily="49" charset="-122"/>
              </a:rPr>
              <a:t>输出识别结果。 </a:t>
            </a:r>
            <a:endParaRPr lang="en-US" altLang="zh-CN" dirty="0">
              <a:solidFill>
                <a:srgbClr val="0000CC"/>
              </a:solidFill>
              <a:latin typeface="KaiTi_GB2312" panose="02010609030101010101" pitchFamily="49" charset="-122"/>
              <a:ea typeface="KaiTi_GB2312" panose="02010609030101010101" pitchFamily="49"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r>
              <a:rPr lang="zh-CN" altLang="en-US" sz="1200" b="0" i="0" u="none" strike="noStrike" kern="1200" baseline="0" dirty="0">
                <a:solidFill>
                  <a:schemeClr val="tx1"/>
                </a:solidFill>
                <a:latin typeface="+mn-lt"/>
                <a:ea typeface="+mn-ea"/>
                <a:cs typeface="+mn-cs"/>
              </a:rPr>
              <a:t>不仅对智能人机接口，而且对不确定人工智能的研究都具有重大的理论价值。 </a:t>
            </a:r>
            <a:endParaRPr lang="en-US" altLang="zh-CN" sz="1200" b="0" i="0" u="none" strike="noStrike" kern="1200" baseline="0" dirty="0">
              <a:solidFill>
                <a:schemeClr val="tx1"/>
              </a:solidFill>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危险边缘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a:t>
            </a:r>
            <a:r>
              <a:rPr lang="zh-CN" altLang="en-US" sz="1200" b="0" i="0" u="none" strike="noStrike" kern="1200" dirty="0">
                <a:solidFill>
                  <a:schemeClr val="tx1"/>
                </a:solidFill>
                <a:effectLst/>
                <a:latin typeface="+mn-lt"/>
                <a:ea typeface="+mn-ea"/>
                <a:cs typeface="+mn-cs"/>
                <a:hlinkClick r:id="rId4"/>
              </a:rPr>
              <a:t>哥伦比亚广播公司</a:t>
            </a:r>
            <a:r>
              <a:rPr lang="zh-CN" altLang="en-US" sz="1200" b="0" i="0" kern="1200" dirty="0">
                <a:solidFill>
                  <a:schemeClr val="tx1"/>
                </a:solidFill>
                <a:effectLst/>
                <a:latin typeface="+mn-lt"/>
                <a:ea typeface="+mn-ea"/>
                <a:cs typeface="+mn-cs"/>
              </a:rPr>
              <a:t>益智问答游戏节目，已经经历了数十年历史。该节目的比赛以一种独特的问答形式进行，问题设置的涵盖面非常广泛，涉及到历史、文学、艺术、流行文化、科技、体育、地理、文字游戏等等各个领域。根据以答案形式提供的各种线索，参赛者必须以问题的形式做出简短正确的回。与一般问答节目相反，</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a:rPr>
              <a:t>危险边缘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以答案形式提问、提问形式作答。参赛者需具备历史、文学、政治、科学和通俗文化等知识，还得会解析隐晦含义、反讽与谜语等，而电脑并不擅长进行这类复杂思考。</a:t>
            </a:r>
            <a:endParaRPr lang="en-US" altLang="zh-CN" dirty="0">
              <a:solidFill>
                <a:srgbClr val="0000CC"/>
              </a:solidFill>
              <a:latin typeface="KaiTi_GB2312" panose="02010609030101010101" pitchFamily="49" charset="-122"/>
              <a:ea typeface="KaiTi_GB2312" panose="02010609030101010101" pitchFamily="49"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endParaRPr lang="en-US" altLang="zh-CN" dirty="0">
              <a:solidFill>
                <a:srgbClr val="0000CC"/>
              </a:solidFill>
              <a:latin typeface="KaiTi_GB2312" panose="02010609030101010101" pitchFamily="49" charset="-122"/>
              <a:ea typeface="KaiTi_GB2312" panose="02010609030101010101" pitchFamily="49"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C8FB4EA7-4053-4023-8D77-2AC7F02666A1}" type="slidenum">
              <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marR="4445"/>
            <a:r>
              <a:rPr lang="zh-CN" altLang="en-US" sz="1200" dirty="0">
                <a:solidFill>
                  <a:srgbClr val="0000CC"/>
                </a:solidFill>
                <a:latin typeface="KaiTi_GB2312" panose="02010609030101010101" pitchFamily="49" charset="-122"/>
                <a:ea typeface="KaiTi_GB2312" panose="02010609030101010101" pitchFamily="49" charset="-122"/>
              </a:rPr>
              <a:t>智能机器人系统、计算机集成制造系统（</a:t>
            </a:r>
            <a:r>
              <a:rPr lang="en-US" altLang="zh-CN" sz="1200" b="1" dirty="0">
                <a:solidFill>
                  <a:srgbClr val="0000CC"/>
                </a:solidFill>
                <a:latin typeface="Times New Roman" panose="02020603050405020304" pitchFamily="18" charset="0"/>
                <a:ea typeface="KaiTi_GB2312" panose="02010609030101010101" pitchFamily="49" charset="-122"/>
              </a:rPr>
              <a:t>CIMS</a:t>
            </a:r>
            <a:r>
              <a:rPr lang="zh-CN" altLang="en-US" sz="1200" dirty="0">
                <a:solidFill>
                  <a:srgbClr val="0000CC"/>
                </a:solidFill>
                <a:latin typeface="KaiTi_GB2312" panose="02010609030101010101" pitchFamily="49" charset="-122"/>
                <a:ea typeface="KaiTi_GB2312" panose="02010609030101010101" pitchFamily="49" charset="-122"/>
              </a:rPr>
              <a:t>）、复杂工业过程的控制系统、航空航天控制系统、社会经济管理系统、交通运输系统、环保及能源系统等。 </a:t>
            </a:r>
            <a:endParaRPr lang="zh-CN" altLang="en-US" sz="1050" dirty="0">
              <a:solidFill>
                <a:srgbClr val="FF0000"/>
              </a:solidFill>
              <a:latin typeface="KaiTi_GB2312" panose="02010609030101010101" pitchFamily="49" charset="-122"/>
              <a:ea typeface="KaiTi_GB2312" panose="02010609030101010101" pitchFamily="49"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CD1E04B2-618A-480A-A7D5-CE472AADEC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C97AE8-957A-40D9-8360-6999B6AD013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D1E04B2-618A-480A-A7D5-CE472AADEC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C97AE8-957A-40D9-8360-6999B6AD013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D1E04B2-618A-480A-A7D5-CE472AADEC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C97AE8-957A-40D9-8360-6999B6AD013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C523499-E77D-4E83-BF60-D3B976F04A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523499-E77D-4E83-BF60-D3B976F04A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C523499-E77D-4E83-BF60-D3B976F04A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C523499-E77D-4E83-BF60-D3B976F04A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C523499-E77D-4E83-BF60-D3B976F04A6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6C7AA-3E0C-4E6D-9A6D-23A02E7A6BD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523499-E77D-4E83-BF60-D3B976F04A6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6C7AA-3E0C-4E6D-9A6D-23A02E7A6BD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523499-E77D-4E83-BF60-D3B976F04A6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6C7AA-3E0C-4E6D-9A6D-23A02E7A6BD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523499-E77D-4E83-BF60-D3B976F04A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D1E04B2-618A-480A-A7D5-CE472AADEC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C97AE8-957A-40D9-8360-6999B6AD013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523499-E77D-4E83-BF60-D3B976F04A6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523499-E77D-4E83-BF60-D3B976F04A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523499-E77D-4E83-BF60-D3B976F04A6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endParaRPr lang="zh-CN" altLang="en-US"/>
          </a:p>
        </p:txBody>
      </p:sp>
      <p:sp>
        <p:nvSpPr>
          <p:cNvPr id="3" name="SmartArt 占位符 2"/>
          <p:cNvSpPr>
            <a:spLocks noGrp="1"/>
          </p:cNvSpPr>
          <p:nvPr>
            <p:ph type="pic" idx="1"/>
          </p:nvPr>
        </p:nvSpPr>
        <p:spPr>
          <a:xfrm>
            <a:off x="609600" y="1495426"/>
            <a:ext cx="10972800" cy="4525963"/>
          </a:xfrm>
        </p:spPr>
        <p:txBody>
          <a:bodyPr/>
          <a:lstStyle/>
          <a:p>
            <a:pPr lvl="0"/>
            <a:endParaRPr lang="zh-CN" altLang="en-US" noProof="0"/>
          </a:p>
        </p:txBody>
      </p:sp>
      <p:sp>
        <p:nvSpPr>
          <p:cNvPr id="4" name="页脚占位符 4"/>
          <p:cNvSpPr>
            <a:spLocks noGrp="1"/>
          </p:cNvSpPr>
          <p:nvPr>
            <p:ph type="ftr" sz="quarter" idx="10"/>
          </p:nvPr>
        </p:nvSpPr>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p:txBody>
          <a:bodyPr/>
          <a:lstStyle>
            <a:lvl1pPr>
              <a:defRPr/>
            </a:lvl1pPr>
          </a:lstStyle>
          <a:p>
            <a:pPr>
              <a:defRPr/>
            </a:pPr>
            <a:fld id="{3CD77C5A-4A23-4FEF-9099-2D2D54622F29}" type="slidenum">
              <a:rPr lang="en-US" altLang="zh-CN"/>
            </a:fld>
            <a:endParaRPr lang="en-US" altLang="zh-CN"/>
          </a:p>
        </p:txBody>
      </p:sp>
      <p:sp>
        <p:nvSpPr>
          <p:cNvPr id="6" name="日期占位符 3"/>
          <p:cNvSpPr>
            <a:spLocks noGrp="1"/>
          </p:cNvSpPr>
          <p:nvPr>
            <p:ph type="dt" sz="half" idx="12"/>
          </p:nvPr>
        </p:nvSpPr>
        <p:spPr/>
        <p:txBody>
          <a:bodyPr/>
          <a:lstStyle>
            <a:lvl1pPr>
              <a:defRPr/>
            </a:lvl1pPr>
          </a:lstStyle>
          <a:p>
            <a:pPr>
              <a:defRPr/>
            </a:pPr>
            <a:fld id="{8FA79460-F32C-46FA-AC0D-D5D26B7C75D7}" type="datetime1">
              <a:rPr lang="zh-CN" altLang="en-US"/>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endParaRPr lang="zh-CN" altLang="en-US"/>
          </a:p>
        </p:txBody>
      </p:sp>
      <p:sp>
        <p:nvSpPr>
          <p:cNvPr id="3" name="文本占位符 2"/>
          <p:cNvSpPr>
            <a:spLocks noGrp="1"/>
          </p:cNvSpPr>
          <p:nvPr>
            <p:ph type="body" sz="half" idx="1" hasCustomPrompt="1"/>
          </p:nvPr>
        </p:nvSpPr>
        <p:spPr>
          <a:xfrm>
            <a:off x="609600" y="1495426"/>
            <a:ext cx="53848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97600" y="1495426"/>
            <a:ext cx="5384800" cy="4525963"/>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页脚占位符 4"/>
          <p:cNvSpPr>
            <a:spLocks noGrp="1"/>
          </p:cNvSpPr>
          <p:nvPr>
            <p:ph type="ftr" sz="quarter" idx="10"/>
          </p:nvPr>
        </p:nvSpPr>
        <p:spPr>
          <a:xfrm>
            <a:off x="4165600" y="6356351"/>
            <a:ext cx="3860800" cy="365125"/>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8737600" y="6356351"/>
            <a:ext cx="2844800" cy="365125"/>
          </a:xfrm>
        </p:spPr>
        <p:txBody>
          <a:bodyPr/>
          <a:lstStyle>
            <a:lvl1pPr>
              <a:defRPr/>
            </a:lvl1pPr>
          </a:lstStyle>
          <a:p>
            <a:fld id="{3F993CC9-D534-4552-AC80-618A154E2AB6}" type="slidenum">
              <a:rPr lang="en-US" altLang="zh-CN"/>
            </a:fld>
            <a:endParaRPr lang="en-US" altLang="zh-CN"/>
          </a:p>
        </p:txBody>
      </p:sp>
      <p:sp>
        <p:nvSpPr>
          <p:cNvPr id="7" name="日期占位符 6"/>
          <p:cNvSpPr>
            <a:spLocks noGrp="1"/>
          </p:cNvSpPr>
          <p:nvPr>
            <p:ph type="dt" sz="half" idx="12"/>
          </p:nvPr>
        </p:nvSpPr>
        <p:spPr>
          <a:xfrm>
            <a:off x="609600" y="6245225"/>
            <a:ext cx="2844800" cy="476250"/>
          </a:xfrm>
        </p:spPr>
        <p:txBody>
          <a:bodyPr/>
          <a:lstStyle>
            <a:lvl1pPr>
              <a:defRPr/>
            </a:lvl1pPr>
          </a:lstStyle>
          <a:p>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CD1E04B2-618A-480A-A7D5-CE472AADEC7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C97AE8-957A-40D9-8360-6999B6AD013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D1E04B2-618A-480A-A7D5-CE472AADEC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C97AE8-957A-40D9-8360-6999B6AD013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D1E04B2-618A-480A-A7D5-CE472AADEC7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C97AE8-957A-40D9-8360-6999B6AD013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D1E04B2-618A-480A-A7D5-CE472AADEC7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C97AE8-957A-40D9-8360-6999B6AD013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1E04B2-618A-480A-A7D5-CE472AADEC7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C97AE8-957A-40D9-8360-6999B6AD013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D1E04B2-618A-480A-A7D5-CE472AADEC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C97AE8-957A-40D9-8360-6999B6AD013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CD1E04B2-618A-480A-A7D5-CE472AADEC7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C97AE8-957A-40D9-8360-6999B6AD013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1.jpeg"/><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1E04B2-618A-480A-A7D5-CE472AADEC7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97AE8-957A-40D9-8360-6999B6AD013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23499-E77D-4E83-BF60-D3B976F04A6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6C7AA-3E0C-4E6D-9A6D-23A02E7A6BD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7.xml"/><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3.xml"/><Relationship Id="rId2" Type="http://schemas.openxmlformats.org/officeDocument/2006/relationships/image" Target="../media/image17.jpe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hyperlink" Target="/upload.wikimedia.org/wikipedia/commons/6/67/Xbox-360-Kinect-Standalone.png" TargetMode="Externa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26.png"/><Relationship Id="rId7" Type="http://schemas.openxmlformats.org/officeDocument/2006/relationships/image" Target="../media/image25.jpeg"/><Relationship Id="rId6" Type="http://schemas.openxmlformats.org/officeDocument/2006/relationships/image" Target="../media/image24.png"/><Relationship Id="rId5" Type="http://schemas.openxmlformats.org/officeDocument/2006/relationships/oleObject" Target="../embeddings/oleObject2.bin"/><Relationship Id="rId4" Type="http://schemas.openxmlformats.org/officeDocument/2006/relationships/image" Target="../media/image23.jpeg"/><Relationship Id="rId3" Type="http://schemas.openxmlformats.org/officeDocument/2006/relationships/image" Target="../media/image22.png"/><Relationship Id="rId2" Type="http://schemas.openxmlformats.org/officeDocument/2006/relationships/image" Target="../media/image21.png"/><Relationship Id="rId12" Type="http://schemas.openxmlformats.org/officeDocument/2006/relationships/notesSlide" Target="../notesSlides/notesSlide6.xml"/><Relationship Id="rId11" Type="http://schemas.openxmlformats.org/officeDocument/2006/relationships/vmlDrawing" Target="../drawings/vmlDrawing1.vml"/><Relationship Id="rId10" Type="http://schemas.openxmlformats.org/officeDocument/2006/relationships/slideLayout" Target="../slideLayouts/slideLayout13.xml"/><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jpe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38.png"/><Relationship Id="rId1" Type="http://schemas.openxmlformats.org/officeDocument/2006/relationships/image" Target="../media/image37.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3.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http://cai.csu.edu.cn/jpkc/rengongzhineng/rengongzhineng/kejian/AI/Ai/chapter1/images/ph144_1.gif" TargetMode="Externa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44.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3.xml"/><Relationship Id="rId2" Type="http://schemas.openxmlformats.org/officeDocument/2006/relationships/image" Target="../media/image46.png"/><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3.xml"/><Relationship Id="rId2" Type="http://schemas.openxmlformats.org/officeDocument/2006/relationships/image" Target="../media/image48.jpeg"/><Relationship Id="rId1" Type="http://schemas.openxmlformats.org/officeDocument/2006/relationships/image" Target="../media/image47.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5.xml"/><Relationship Id="rId2" Type="http://schemas.openxmlformats.org/officeDocument/2006/relationships/image" Target="../media/image50.png"/><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3.xml"/><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0DFE279D-1065-41B0-9379-30F613E17759}"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61443"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A5588D29-EEED-40CE-8F23-A1A0CB8C5EC4}"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86403" name="Rectangle 3"/>
          <p:cNvSpPr>
            <a:spLocks noChangeArrowheads="1"/>
          </p:cNvSpPr>
          <p:nvPr/>
        </p:nvSpPr>
        <p:spPr bwMode="auto">
          <a:xfrm>
            <a:off x="1919289" y="1125539"/>
            <a:ext cx="5832475" cy="107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O"/>
              <a:defRPr/>
            </a:pPr>
            <a:r>
              <a:rPr kumimoji="1" lang="en-US" altLang="zh-CN"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阿伦</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mn-cs"/>
              </a:rPr>
              <a:t>·</a:t>
            </a:r>
            <a:r>
              <a:rPr kumimoji="1" lang="en-US" altLang="zh-CN"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图灵</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(1912</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1954)</a:t>
            </a:r>
            <a:endPar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30000"/>
              </a:spcBef>
              <a:spcAft>
                <a:spcPts val="0"/>
              </a:spcAft>
              <a:buClr>
                <a:srgbClr val="FF0000"/>
              </a:buClr>
              <a:buSzTx/>
              <a:buFontTx/>
              <a:buNone/>
              <a:defRPr/>
            </a:pP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Arial" panose="020B0604020202020204" pitchFamily="34" charset="0"/>
              </a:rPr>
              <a:t>–</a:t>
            </a: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rPr>
              <a:t>人工智能之父</a:t>
            </a:r>
            <a:endPar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nvGrpSpPr>
          <p:cNvPr id="486404" name="Group 4"/>
          <p:cNvGrpSpPr/>
          <p:nvPr/>
        </p:nvGrpSpPr>
        <p:grpSpPr bwMode="auto">
          <a:xfrm>
            <a:off x="8472489" y="1700214"/>
            <a:ext cx="1728787" cy="2016125"/>
            <a:chOff x="4313" y="890"/>
            <a:chExt cx="1134" cy="1316"/>
          </a:xfrm>
        </p:grpSpPr>
        <p:sp>
          <p:nvSpPr>
            <p:cNvPr id="61449" name="AutoShape 5" descr="斜纹布"/>
            <p:cNvSpPr>
              <a:spLocks noChangeArrowheads="1"/>
            </p:cNvSpPr>
            <p:nvPr/>
          </p:nvSpPr>
          <p:spPr bwMode="auto">
            <a:xfrm>
              <a:off x="4313" y="890"/>
              <a:ext cx="1134" cy="1316"/>
            </a:xfrm>
            <a:prstGeom prst="flowChartAlternateProcess">
              <a:avLst/>
            </a:prstGeom>
            <a:blipFill dpi="0" rotWithShape="1">
              <a:blip r:embed="rId1"/>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61450" name="Picture 6" descr="图灵"/>
            <p:cNvPicPr>
              <a:picLocks noChangeAspect="1" noChangeArrowheads="1"/>
            </p:cNvPicPr>
            <p:nvPr/>
          </p:nvPicPr>
          <p:blipFill>
            <a:blip r:embed="rId2">
              <a:extLst>
                <a:ext uri="{28A0092B-C50C-407E-A947-70E740481C1C}">
                  <a14:useLocalDpi xmlns:a14="http://schemas.microsoft.com/office/drawing/2010/main" val="0"/>
                </a:ext>
              </a:extLst>
            </a:blip>
            <a:srcRect l="57164" t="28339" r="6947" b="10663"/>
            <a:stretch>
              <a:fillRect/>
            </a:stretch>
          </p:blipFill>
          <p:spPr bwMode="auto">
            <a:xfrm>
              <a:off x="4422" y="981"/>
              <a:ext cx="912" cy="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6407" name="Rectangle 7"/>
          <p:cNvSpPr>
            <a:spLocks noChangeArrowheads="1"/>
          </p:cNvSpPr>
          <p:nvPr/>
        </p:nvSpPr>
        <p:spPr bwMode="auto">
          <a:xfrm>
            <a:off x="2135188" y="4005264"/>
            <a:ext cx="7848600" cy="214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1780" indent="-271780">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4295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marL="271780" marR="0" lvl="0" indent="-271780" algn="l" defTabSz="914400" rtl="0" eaLnBrk="1" fontAlgn="auto" latinLnBrk="0" hangingPunct="1">
              <a:lnSpc>
                <a:spcPct val="100000"/>
              </a:lnSpc>
              <a:spcBef>
                <a:spcPct val="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1950</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年发表论文</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计算机与智能</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，阐述了计算机可以具有智能的想法，提出图灵测试；</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271780" marR="0" lvl="0" indent="-271780" algn="l" defTabSz="914400" rtl="0" eaLnBrk="1" fontAlgn="auto" latinLnBrk="0" hangingPunct="1">
              <a:lnSpc>
                <a:spcPct val="100000"/>
              </a:lnSpc>
              <a:spcBef>
                <a:spcPct val="8000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1966</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年为纪念图灵的杰出贡献，</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ACM</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设立图灵奖。</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p:txBody>
      </p:sp>
      <p:sp>
        <p:nvSpPr>
          <p:cNvPr id="486408" name="Rectangle 8"/>
          <p:cNvSpPr>
            <a:spLocks noChangeArrowheads="1"/>
          </p:cNvSpPr>
          <p:nvPr/>
        </p:nvSpPr>
        <p:spPr bwMode="auto">
          <a:xfrm>
            <a:off x="2135189" y="2276476"/>
            <a:ext cx="5832475"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6055" indent="-186055">
              <a:spcBef>
                <a:spcPct val="20000"/>
              </a:spcBef>
              <a:buFont typeface="Wingdings" panose="05000000000000000000" pitchFamily="2" charset="2"/>
              <a:buChar char="l"/>
              <a:defRPr sz="2800" b="1">
                <a:solidFill>
                  <a:schemeClr val="tx1"/>
                </a:solidFill>
                <a:latin typeface="Calibri" panose="020F0502020204030204" pitchFamily="34" charset="0"/>
                <a:ea typeface="楷体_GB2312" pitchFamily="49" charset="-122"/>
              </a:defRPr>
            </a:lvl1pPr>
            <a:lvl2pPr marL="742950" indent="-285750">
              <a:spcBef>
                <a:spcPct val="20000"/>
              </a:spcBef>
              <a:buFont typeface="Wingdings" panose="05000000000000000000" pitchFamily="2" charset="2"/>
              <a:buChar char="n"/>
              <a:defRPr sz="2800" b="1">
                <a:solidFill>
                  <a:schemeClr val="tx1"/>
                </a:solidFill>
                <a:latin typeface="Calibri" panose="020F0502020204030204" pitchFamily="34" charset="0"/>
                <a:ea typeface="楷体_GB2312" pitchFamily="49" charset="-122"/>
              </a:defRPr>
            </a:lvl2pPr>
            <a:lvl3pPr marL="1143000" indent="-228600">
              <a:spcBef>
                <a:spcPct val="20000"/>
              </a:spcBef>
              <a:buFont typeface="Wingdings" panose="05000000000000000000" pitchFamily="2" charset="2"/>
              <a:buChar char="u"/>
              <a:defRPr sz="1600" b="1">
                <a:solidFill>
                  <a:schemeClr val="tx1"/>
                </a:solidFill>
                <a:latin typeface="Calibri" panose="020F0502020204030204" pitchFamily="34" charset="0"/>
                <a:ea typeface="楷体_GB2312" pitchFamily="49" charset="-122"/>
              </a:defRPr>
            </a:lvl3pPr>
            <a:lvl4pPr marL="16002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4pPr>
            <a:lvl5pPr marL="2057400" indent="-228600">
              <a:spcBef>
                <a:spcPct val="20000"/>
              </a:spcBef>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5pPr>
            <a:lvl6pPr marL="25146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6pPr>
            <a:lvl7pPr marL="29718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7pPr>
            <a:lvl8pPr marL="34290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8pPr>
            <a:lvl9pPr marL="3886200" indent="-228600" eaLnBrk="0" fontAlgn="base" hangingPunct="0">
              <a:spcBef>
                <a:spcPct val="20000"/>
              </a:spcBef>
              <a:spcAft>
                <a:spcPct val="0"/>
              </a:spcAft>
              <a:buFont typeface="Arial" panose="020B0604020202020204" pitchFamily="34" charset="0"/>
              <a:buChar char="»"/>
              <a:defRPr sz="1400" b="1">
                <a:solidFill>
                  <a:schemeClr val="tx1"/>
                </a:solidFill>
                <a:latin typeface="Calibri" panose="020F0502020204030204" pitchFamily="34" charset="0"/>
                <a:ea typeface="楷体_GB2312" pitchFamily="49" charset="-122"/>
              </a:defRPr>
            </a:lvl9pPr>
          </a:lstStyle>
          <a:p>
            <a:pPr marL="186055" marR="0" lvl="0" indent="-186055" algn="l" defTabSz="914400" rtl="0" eaLnBrk="1" fontAlgn="auto" latinLnBrk="0" hangingPunct="1">
              <a:lnSpc>
                <a:spcPct val="120000"/>
              </a:lnSpc>
              <a:spcBef>
                <a:spcPct val="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a:ln>
                  <a:noFill/>
                </a:ln>
                <a:solidFill>
                  <a:prstClr val="black"/>
                </a:solidFill>
                <a:effectLst/>
                <a:uLnTx/>
                <a:uFillTx/>
                <a:latin typeface="仿宋_GB2312" pitchFamily="49" charset="-122"/>
                <a:ea typeface="仿宋_GB2312" pitchFamily="49" charset="-122"/>
                <a:cs typeface="+mn-cs"/>
              </a:rPr>
              <a:t>1936</a:t>
            </a:r>
            <a:r>
              <a:rPr kumimoji="0" lang="zh-CN" altLang="en-US" sz="2800" b="1" i="0" u="none" strike="noStrike" kern="1200" cap="none" spc="0" normalizeH="0" baseline="0" noProof="0">
                <a:ln>
                  <a:noFill/>
                </a:ln>
                <a:solidFill>
                  <a:prstClr val="black"/>
                </a:solidFill>
                <a:effectLst/>
                <a:uLnTx/>
                <a:uFillTx/>
                <a:latin typeface="仿宋_GB2312" pitchFamily="49" charset="-122"/>
                <a:ea typeface="仿宋_GB2312" pitchFamily="49" charset="-122"/>
                <a:cs typeface="+mn-cs"/>
              </a:rPr>
              <a:t>年发表论文</a:t>
            </a:r>
            <a:r>
              <a:rPr kumimoji="0" lang="zh-CN" altLang="en-US" sz="2800" b="1" i="0" u="none" strike="noStrike" kern="1200" cap="none" spc="0" normalizeH="0" baseline="0" noProof="0">
                <a:ln>
                  <a:noFill/>
                </a:ln>
                <a:solidFill>
                  <a:prstClr val="black"/>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a:ln>
                  <a:noFill/>
                </a:ln>
                <a:solidFill>
                  <a:prstClr val="black"/>
                </a:solidFill>
                <a:effectLst/>
                <a:uLnTx/>
                <a:uFillTx/>
                <a:latin typeface="仿宋_GB2312" pitchFamily="49" charset="-122"/>
                <a:ea typeface="仿宋_GB2312" pitchFamily="49" charset="-122"/>
                <a:cs typeface="+mn-cs"/>
              </a:rPr>
              <a:t>论可计算数及其在判定问题中的应用</a:t>
            </a:r>
            <a:r>
              <a:rPr kumimoji="0" lang="zh-CN" altLang="en-US" sz="2800" b="1" i="0" u="none" strike="noStrike" kern="1200" cap="none" spc="0" normalizeH="0" baseline="0" noProof="0">
                <a:ln>
                  <a:noFill/>
                </a:ln>
                <a:solidFill>
                  <a:prstClr val="black"/>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a:ln>
                  <a:noFill/>
                </a:ln>
                <a:solidFill>
                  <a:prstClr val="black"/>
                </a:solidFill>
                <a:effectLst/>
                <a:uLnTx/>
                <a:uFillTx/>
                <a:latin typeface="仿宋_GB2312" pitchFamily="49" charset="-122"/>
                <a:ea typeface="仿宋_GB2312" pitchFamily="49" charset="-122"/>
                <a:cs typeface="+mn-cs"/>
              </a:rPr>
              <a:t>，提出图灵机理论；</a:t>
            </a:r>
            <a:endParaRPr kumimoji="0" lang="zh-CN" altLang="en-US" sz="2800" b="1" i="0" u="none" strike="noStrike" kern="1200" cap="none" spc="0" normalizeH="0" baseline="0" noProof="0">
              <a:ln>
                <a:noFill/>
              </a:ln>
              <a:solidFill>
                <a:prstClr val="black"/>
              </a:solidFill>
              <a:effectLst/>
              <a:uLnTx/>
              <a:uFillTx/>
              <a:latin typeface="仿宋_GB2312" pitchFamily="49" charset="-122"/>
              <a:ea typeface="仿宋_GB2312" pitchFamily="49" charset="-122"/>
              <a:cs typeface="+mn-cs"/>
            </a:endParaRPr>
          </a:p>
        </p:txBody>
      </p:sp>
      <p:sp>
        <p:nvSpPr>
          <p:cNvPr id="486409" name="Rectangle 9"/>
          <p:cNvSpPr>
            <a:spLocks noGrp="1"/>
          </p:cNvSpPr>
          <p:nvPr>
            <p:ph type="title"/>
          </p:nvPr>
        </p:nvSpPr>
        <p:spPr>
          <a:xfrm>
            <a:off x="1847850" y="476250"/>
            <a:ext cx="8229600" cy="649288"/>
          </a:xfrm>
        </p:spPr>
        <p:txBody>
          <a:bodyPr>
            <a:normAutofit fontScale="90000"/>
          </a:bodyPr>
          <a:lstStyle/>
          <a:p>
            <a:pPr>
              <a:buFont typeface="Wingdings" panose="05000000000000000000" pitchFamily="2" charset="2"/>
              <a:buNone/>
              <a:defRPr/>
            </a:pPr>
            <a:r>
              <a:rPr kumimoji="1" lang="en-US" altLang="zh-CN">
                <a:solidFill>
                  <a:srgbClr val="0000FF"/>
                </a:solidFill>
                <a:latin typeface="黑体" panose="02010609060101010101" pitchFamily="49" charset="-122"/>
              </a:rPr>
              <a:t>1.2.2  </a:t>
            </a:r>
            <a:r>
              <a:rPr kumimoji="1" lang="zh-CN" altLang="en-US">
                <a:solidFill>
                  <a:srgbClr val="0000FF"/>
                </a:solidFill>
                <a:latin typeface="黑体" panose="02010609060101010101" pitchFamily="49" charset="-122"/>
              </a:rPr>
              <a:t>历史上的人工智能大师</a:t>
            </a:r>
            <a:endParaRPr kumimoji="1" lang="zh-CN" altLang="en-US">
              <a:solidFill>
                <a:srgbClr val="0000FF"/>
              </a:solidFill>
              <a:latin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6403"/>
                                        </p:tgtEl>
                                        <p:attrNameLst>
                                          <p:attrName>style.visibility</p:attrName>
                                        </p:attrNameLst>
                                      </p:cBhvr>
                                      <p:to>
                                        <p:strVal val="visible"/>
                                      </p:to>
                                    </p:set>
                                    <p:animEffect transition="in" filter="wipe(up)">
                                      <p:cBhvr>
                                        <p:cTn id="7" dur="2000"/>
                                        <p:tgtEl>
                                          <p:spTgt spid="486403"/>
                                        </p:tgtEl>
                                      </p:cBhvr>
                                    </p:animEffect>
                                  </p:childTnLst>
                                </p:cTn>
                              </p:par>
                            </p:childTnLst>
                          </p:cTn>
                        </p:par>
                        <p:par>
                          <p:cTn id="8" fill="hold">
                            <p:stCondLst>
                              <p:cond delay="2000"/>
                            </p:stCondLst>
                            <p:childTnLst>
                              <p:par>
                                <p:cTn id="9" presetID="6" presetClass="entr" presetSubtype="32" fill="hold" nodeType="afterEffect">
                                  <p:stCondLst>
                                    <p:cond delay="0"/>
                                  </p:stCondLst>
                                  <p:childTnLst>
                                    <p:set>
                                      <p:cBhvr>
                                        <p:cTn id="10" dur="1" fill="hold">
                                          <p:stCondLst>
                                            <p:cond delay="0"/>
                                          </p:stCondLst>
                                        </p:cTn>
                                        <p:tgtEl>
                                          <p:spTgt spid="486404"/>
                                        </p:tgtEl>
                                        <p:attrNameLst>
                                          <p:attrName>style.visibility</p:attrName>
                                        </p:attrNameLst>
                                      </p:cBhvr>
                                      <p:to>
                                        <p:strVal val="visible"/>
                                      </p:to>
                                    </p:set>
                                    <p:animEffect transition="in" filter="circle(out)">
                                      <p:cBhvr>
                                        <p:cTn id="11" dur="2000"/>
                                        <p:tgtEl>
                                          <p:spTgt spid="486404"/>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486408"/>
                                        </p:tgtEl>
                                        <p:attrNameLst>
                                          <p:attrName>style.visibility</p:attrName>
                                        </p:attrNameLst>
                                      </p:cBhvr>
                                      <p:to>
                                        <p:strVal val="visible"/>
                                      </p:to>
                                    </p:set>
                                    <p:animEffect transition="in" filter="fade">
                                      <p:cBhvr>
                                        <p:cTn id="15" dur="1000"/>
                                        <p:tgtEl>
                                          <p:spTgt spid="486408"/>
                                        </p:tgtEl>
                                      </p:cBhvr>
                                    </p:animEffect>
                                  </p:childTnLst>
                                </p:cTn>
                              </p:par>
                            </p:childTnLst>
                          </p:cTn>
                        </p:par>
                        <p:par>
                          <p:cTn id="16" fill="hold">
                            <p:stCondLst>
                              <p:cond delay="5000"/>
                            </p:stCondLst>
                            <p:childTnLst>
                              <p:par>
                                <p:cTn id="17" presetID="10" presetClass="entr" presetSubtype="0" fill="hold" nodeType="afterEffect">
                                  <p:stCondLst>
                                    <p:cond delay="0"/>
                                  </p:stCondLst>
                                  <p:childTnLst>
                                    <p:set>
                                      <p:cBhvr>
                                        <p:cTn id="18" dur="1" fill="hold">
                                          <p:stCondLst>
                                            <p:cond delay="0"/>
                                          </p:stCondLst>
                                        </p:cTn>
                                        <p:tgtEl>
                                          <p:spTgt spid="486407">
                                            <p:txEl>
                                              <p:pRg st="0" end="0"/>
                                            </p:txEl>
                                          </p:spTgt>
                                        </p:tgtEl>
                                        <p:attrNameLst>
                                          <p:attrName>style.visibility</p:attrName>
                                        </p:attrNameLst>
                                      </p:cBhvr>
                                      <p:to>
                                        <p:strVal val="visible"/>
                                      </p:to>
                                    </p:set>
                                    <p:animEffect transition="in" filter="fade">
                                      <p:cBhvr>
                                        <p:cTn id="19" dur="2000"/>
                                        <p:tgtEl>
                                          <p:spTgt spid="486407">
                                            <p:txEl>
                                              <p:pRg st="0" end="0"/>
                                            </p:txEl>
                                          </p:spTgt>
                                        </p:tgtEl>
                                      </p:cBhvr>
                                    </p:animEffect>
                                  </p:childTnLst>
                                </p:cTn>
                              </p:par>
                            </p:childTnLst>
                          </p:cTn>
                        </p:par>
                        <p:par>
                          <p:cTn id="20" fill="hold">
                            <p:stCondLst>
                              <p:cond delay="7000"/>
                            </p:stCondLst>
                            <p:childTnLst>
                              <p:par>
                                <p:cTn id="21" presetID="8" presetClass="entr" presetSubtype="32" fill="hold" nodeType="afterEffect">
                                  <p:stCondLst>
                                    <p:cond delay="0"/>
                                  </p:stCondLst>
                                  <p:childTnLst>
                                    <p:set>
                                      <p:cBhvr>
                                        <p:cTn id="22" dur="1" fill="hold">
                                          <p:stCondLst>
                                            <p:cond delay="0"/>
                                          </p:stCondLst>
                                        </p:cTn>
                                        <p:tgtEl>
                                          <p:spTgt spid="486407">
                                            <p:txEl>
                                              <p:pRg st="1" end="1"/>
                                            </p:txEl>
                                          </p:spTgt>
                                        </p:tgtEl>
                                        <p:attrNameLst>
                                          <p:attrName>style.visibility</p:attrName>
                                        </p:attrNameLst>
                                      </p:cBhvr>
                                      <p:to>
                                        <p:strVal val="visible"/>
                                      </p:to>
                                    </p:set>
                                    <p:animEffect transition="in" filter="diamond(out)">
                                      <p:cBhvr>
                                        <p:cTn id="23" dur="2000"/>
                                        <p:tgtEl>
                                          <p:spTgt spid="4864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3" grpId="0"/>
      <p:bldP spid="48640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AutoShape 6"/>
          <p:cNvSpPr>
            <a:spLocks noChangeArrowheads="1"/>
          </p:cNvSpPr>
          <p:nvPr/>
        </p:nvSpPr>
        <p:spPr bwMode="gray">
          <a:xfrm>
            <a:off x="3907115" y="2719150"/>
            <a:ext cx="4033838"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314"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E92BD8C-1D1F-4626-A5A0-F88622AAAEB1}"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315"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376E54B2-8327-47C8-99C4-15E857C37F7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317" name="Text Box 4"/>
          <p:cNvSpPr txBox="1">
            <a:spLocks noChangeArrowheads="1"/>
          </p:cNvSpPr>
          <p:nvPr/>
        </p:nvSpPr>
        <p:spPr bwMode="gray">
          <a:xfrm>
            <a:off x="3866634" y="2715175"/>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1.3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人工智能的研究内容</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1.5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人工智能研究及应用领域</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1.4  </a:t>
            </a:r>
            <a:r>
              <a:rPr kumimoji="1"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人工智能研究方法与途径</a:t>
            </a:r>
            <a:endParaRPr kumimoji="1"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1.1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人工智能的定义</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21" name="Text Box 25"/>
          <p:cNvSpPr txBox="1">
            <a:spLocks noChangeArrowheads="1"/>
          </p:cNvSpPr>
          <p:nvPr/>
        </p:nvSpPr>
        <p:spPr bwMode="gray">
          <a:xfrm>
            <a:off x="3866634" y="2129328"/>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1.2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人工智能的发展简史</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endParaRPr lang="zh-CN" altLang="en-US" sz="4000" dirty="0">
              <a:solidFill>
                <a:srgbClr val="3333FF"/>
              </a:solidFill>
              <a:latin typeface="黑体" panose="02010609060101010101" pitchFamily="49" charset="-122"/>
            </a:endParaRP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1.6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人工智能应用、现状及思考</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1.7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人工智能对人类的影响</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2B61BFB0-BB7E-4C26-84F5-4968F7DDFAE6}"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7270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09E683CF-4D68-4F76-87A8-12F2E58B2EA8}"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09954" name="Rectangle 2"/>
          <p:cNvSpPr>
            <a:spLocks noGrp="1"/>
          </p:cNvSpPr>
          <p:nvPr>
            <p:ph type="title"/>
          </p:nvPr>
        </p:nvSpPr>
        <p:spPr>
          <a:xfrm>
            <a:off x="1919288" y="549275"/>
            <a:ext cx="8229600" cy="649288"/>
          </a:xfrm>
        </p:spPr>
        <p:txBody>
          <a:bodyPr/>
          <a:lstStyle/>
          <a:p>
            <a:pPr>
              <a:defRPr/>
            </a:pPr>
            <a:r>
              <a:rPr lang="en-US" altLang="zh-CN" sz="4000">
                <a:latin typeface="黑体" panose="02010609060101010101" pitchFamily="49" charset="-122"/>
              </a:rPr>
              <a:t>1.3 </a:t>
            </a:r>
            <a:r>
              <a:rPr lang="zh-CN" altLang="en-US" sz="4000">
                <a:latin typeface="黑体" panose="02010609060101010101" pitchFamily="49" charset="-122"/>
              </a:rPr>
              <a:t>人工智能研究内容</a:t>
            </a:r>
            <a:endParaRPr lang="zh-CN" altLang="en-US" sz="4000">
              <a:latin typeface="黑体" panose="02010609060101010101" pitchFamily="49" charset="-122"/>
            </a:endParaRPr>
          </a:p>
        </p:txBody>
      </p:sp>
      <p:grpSp>
        <p:nvGrpSpPr>
          <p:cNvPr id="72709" name="Group 14"/>
          <p:cNvGrpSpPr/>
          <p:nvPr/>
        </p:nvGrpSpPr>
        <p:grpSpPr bwMode="auto">
          <a:xfrm>
            <a:off x="3063875" y="1628775"/>
            <a:ext cx="7278688" cy="3862388"/>
            <a:chOff x="970" y="1026"/>
            <a:chExt cx="4585" cy="2433"/>
          </a:xfrm>
        </p:grpSpPr>
        <p:sp>
          <p:nvSpPr>
            <p:cNvPr id="72710" name="Text Box 4"/>
            <p:cNvSpPr txBox="1">
              <a:spLocks noChangeArrowheads="1"/>
            </p:cNvSpPr>
            <p:nvPr/>
          </p:nvSpPr>
          <p:spPr bwMode="auto">
            <a:xfrm>
              <a:off x="970" y="3126"/>
              <a:ext cx="758" cy="333"/>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Arial" panose="020B0604020202020204" pitchFamily="34" charset="0"/>
                  <a:ea typeface="楷体_GB2312" pitchFamily="49" charset="-122"/>
                  <a:cs typeface="+mn-cs"/>
                </a:rPr>
                <a:t>知   识</a:t>
              </a:r>
              <a:endParaRPr kumimoji="0" lang="zh-CN" altLang="en-US" sz="2800" b="1" i="0" u="none" strike="noStrike" kern="1200" cap="none" spc="0" normalizeH="0" baseline="0" noProof="0">
                <a:ln>
                  <a:noFill/>
                </a:ln>
                <a:solidFill>
                  <a:prstClr val="black"/>
                </a:solidFill>
                <a:effectLst/>
                <a:uLnTx/>
                <a:uFillTx/>
                <a:latin typeface="Arial" panose="020B0604020202020204" pitchFamily="34" charset="0"/>
                <a:ea typeface="楷体_GB2312" pitchFamily="49" charset="-122"/>
                <a:cs typeface="+mn-cs"/>
              </a:endParaRPr>
            </a:p>
          </p:txBody>
        </p:sp>
        <p:sp>
          <p:nvSpPr>
            <p:cNvPr id="72711" name="Text Box 5"/>
            <p:cNvSpPr txBox="1">
              <a:spLocks noChangeArrowheads="1"/>
            </p:cNvSpPr>
            <p:nvPr/>
          </p:nvSpPr>
          <p:spPr bwMode="auto">
            <a:xfrm>
              <a:off x="1882" y="1026"/>
              <a:ext cx="3628" cy="333"/>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如何获取知识</a:t>
              </a:r>
              <a:r>
                <a:rPr kumimoji="0" lang="en-US" altLang="zh-CN"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a:t>
              </a:r>
              <a:endParaRPr kumimoji="0" lang="en-US" altLang="zh-CN"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endParaRPr>
            </a:p>
          </p:txBody>
        </p:sp>
        <p:sp>
          <p:nvSpPr>
            <p:cNvPr id="72712" name="Text Box 6"/>
            <p:cNvSpPr txBox="1">
              <a:spLocks noChangeArrowheads="1"/>
            </p:cNvSpPr>
            <p:nvPr/>
          </p:nvSpPr>
          <p:spPr bwMode="auto">
            <a:xfrm>
              <a:off x="1882" y="1570"/>
              <a:ext cx="3628"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如何将获取的知识以计算机内部代码形式加以合理表示</a:t>
              </a:r>
              <a:r>
                <a:rPr kumimoji="0" lang="en-US" altLang="zh-CN"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a:t>
              </a:r>
              <a:endParaRPr kumimoji="0" lang="en-US" altLang="zh-CN"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endParaRPr>
            </a:p>
          </p:txBody>
        </p:sp>
        <p:sp>
          <p:nvSpPr>
            <p:cNvPr id="72713" name="Text Box 7"/>
            <p:cNvSpPr txBox="1">
              <a:spLocks noChangeArrowheads="1"/>
            </p:cNvSpPr>
            <p:nvPr/>
          </p:nvSpPr>
          <p:spPr bwMode="auto">
            <a:xfrm>
              <a:off x="1927" y="2387"/>
              <a:ext cx="3628"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如何运用知识进行推理，解决实际问题</a:t>
              </a:r>
              <a:r>
                <a:rPr kumimoji="0" lang="en-US" altLang="zh-CN"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a:t>
              </a:r>
              <a:endParaRPr kumimoji="0" lang="en-US" altLang="zh-CN"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endParaRPr>
            </a:p>
          </p:txBody>
        </p:sp>
        <p:sp>
          <p:nvSpPr>
            <p:cNvPr id="72714" name="Line 9"/>
            <p:cNvSpPr>
              <a:spLocks noChangeShapeType="1"/>
            </p:cNvSpPr>
            <p:nvPr/>
          </p:nvSpPr>
          <p:spPr bwMode="auto">
            <a:xfrm flipV="1">
              <a:off x="1247" y="1207"/>
              <a:ext cx="0" cy="1906"/>
            </a:xfrm>
            <a:prstGeom prst="line">
              <a:avLst/>
            </a:prstGeom>
            <a:noFill/>
            <a:ln w="127000" cmpd="dbl">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715" name="Line 10"/>
            <p:cNvSpPr>
              <a:spLocks noChangeShapeType="1"/>
            </p:cNvSpPr>
            <p:nvPr/>
          </p:nvSpPr>
          <p:spPr bwMode="auto">
            <a:xfrm>
              <a:off x="1247" y="1207"/>
              <a:ext cx="635" cy="0"/>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716" name="Line 11"/>
            <p:cNvSpPr>
              <a:spLocks noChangeShapeType="1"/>
            </p:cNvSpPr>
            <p:nvPr/>
          </p:nvSpPr>
          <p:spPr bwMode="auto">
            <a:xfrm>
              <a:off x="1247" y="1933"/>
              <a:ext cx="635" cy="0"/>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2717" name="Line 12"/>
            <p:cNvSpPr>
              <a:spLocks noChangeShapeType="1"/>
            </p:cNvSpPr>
            <p:nvPr/>
          </p:nvSpPr>
          <p:spPr bwMode="auto">
            <a:xfrm>
              <a:off x="1247" y="2750"/>
              <a:ext cx="635" cy="0"/>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AutoShape 6"/>
          <p:cNvSpPr>
            <a:spLocks noChangeArrowheads="1"/>
          </p:cNvSpPr>
          <p:nvPr/>
        </p:nvSpPr>
        <p:spPr bwMode="gray">
          <a:xfrm>
            <a:off x="3899178" y="3260820"/>
            <a:ext cx="5145580"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314"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E92BD8C-1D1F-4626-A5A0-F88622AAAEB1}"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315"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376E54B2-8327-47C8-99C4-15E857C37F7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317" name="Text Box 4"/>
          <p:cNvSpPr txBox="1">
            <a:spLocks noChangeArrowheads="1"/>
          </p:cNvSpPr>
          <p:nvPr/>
        </p:nvSpPr>
        <p:spPr bwMode="gray">
          <a:xfrm>
            <a:off x="3866634" y="2648999"/>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1.3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人工智能的研究内容</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1.5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人工智能研究及应用领域</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1.4  </a:t>
            </a:r>
            <a:r>
              <a:rPr kumimoji="1"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人工智能研究方法与途径</a:t>
            </a:r>
            <a:endParaRPr kumimoji="1"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1.1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人工智能的定义</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21" name="Text Box 25"/>
          <p:cNvSpPr txBox="1">
            <a:spLocks noChangeArrowheads="1"/>
          </p:cNvSpPr>
          <p:nvPr/>
        </p:nvSpPr>
        <p:spPr bwMode="gray">
          <a:xfrm>
            <a:off x="3866634" y="2129328"/>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1.2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人工智能的发展简史</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endParaRPr lang="zh-CN" altLang="en-US" sz="4000" dirty="0">
              <a:solidFill>
                <a:srgbClr val="3333FF"/>
              </a:solidFill>
              <a:latin typeface="黑体" panose="02010609060101010101" pitchFamily="49" charset="-122"/>
            </a:endParaRP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1.6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人工智能应用、现状及思考</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1.7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人工智能对人类的影响</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15F87511-DD20-4315-B622-5EC1EB2C9C83}"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74755"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EC7AB7F9-49A1-4FAC-BEDA-50142382FF74}"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12002" name="Rectangle 2"/>
          <p:cNvSpPr>
            <a:spLocks noGrp="1"/>
          </p:cNvSpPr>
          <p:nvPr>
            <p:ph type="title"/>
          </p:nvPr>
        </p:nvSpPr>
        <p:spPr>
          <a:xfrm>
            <a:off x="708326" y="402433"/>
            <a:ext cx="8229600" cy="649288"/>
          </a:xfrm>
        </p:spPr>
        <p:txBody>
          <a:bodyPr/>
          <a:lstStyle/>
          <a:p>
            <a:pPr>
              <a:defRPr/>
            </a:pPr>
            <a:r>
              <a:rPr lang="en-US" altLang="zh-CN" sz="4000" dirty="0">
                <a:latin typeface="黑体" panose="02010609060101010101" pitchFamily="49" charset="-122"/>
              </a:rPr>
              <a:t>1.4  </a:t>
            </a:r>
            <a:r>
              <a:rPr lang="zh-CN" altLang="en-US" sz="4000" dirty="0">
                <a:latin typeface="黑体" panose="02010609060101010101" pitchFamily="49" charset="-122"/>
              </a:rPr>
              <a:t>人工智能研究的方法与途径</a:t>
            </a:r>
            <a:endParaRPr lang="zh-CN" altLang="en-US" sz="4000" dirty="0">
              <a:latin typeface="黑体" panose="02010609060101010101" pitchFamily="49" charset="-122"/>
            </a:endParaRPr>
          </a:p>
        </p:txBody>
      </p:sp>
      <p:grpSp>
        <p:nvGrpSpPr>
          <p:cNvPr id="74757" name="Group 16"/>
          <p:cNvGrpSpPr/>
          <p:nvPr/>
        </p:nvGrpSpPr>
        <p:grpSpPr bwMode="auto">
          <a:xfrm>
            <a:off x="1847851" y="1700214"/>
            <a:ext cx="8734425" cy="4130675"/>
            <a:chOff x="204" y="1071"/>
            <a:chExt cx="5502" cy="2602"/>
          </a:xfrm>
        </p:grpSpPr>
        <p:sp>
          <p:nvSpPr>
            <p:cNvPr id="74758" name="Text Box 4"/>
            <p:cNvSpPr txBox="1">
              <a:spLocks noChangeArrowheads="1"/>
            </p:cNvSpPr>
            <p:nvPr/>
          </p:nvSpPr>
          <p:spPr bwMode="auto">
            <a:xfrm>
              <a:off x="204" y="3340"/>
              <a:ext cx="1022" cy="333"/>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Arial" panose="020B0604020202020204" pitchFamily="34" charset="0"/>
                  <a:ea typeface="楷体_GB2312" pitchFamily="49" charset="-122"/>
                  <a:cs typeface="+mn-cs"/>
                </a:rPr>
                <a:t>研究途径</a:t>
              </a:r>
              <a:endParaRPr kumimoji="0" lang="zh-CN" altLang="en-US" sz="2800" b="1" i="0" u="none" strike="noStrike" kern="1200" cap="none" spc="0" normalizeH="0" baseline="0" noProof="0">
                <a:ln>
                  <a:noFill/>
                </a:ln>
                <a:solidFill>
                  <a:prstClr val="black"/>
                </a:solidFill>
                <a:effectLst/>
                <a:uLnTx/>
                <a:uFillTx/>
                <a:latin typeface="Arial" panose="020B0604020202020204" pitchFamily="34" charset="0"/>
                <a:ea typeface="楷体_GB2312" pitchFamily="49" charset="-122"/>
                <a:cs typeface="+mn-cs"/>
              </a:endParaRPr>
            </a:p>
          </p:txBody>
        </p:sp>
        <p:sp>
          <p:nvSpPr>
            <p:cNvPr id="74759" name="Text Box 5"/>
            <p:cNvSpPr txBox="1">
              <a:spLocks noChangeArrowheads="1"/>
            </p:cNvSpPr>
            <p:nvPr/>
          </p:nvSpPr>
          <p:spPr bwMode="auto">
            <a:xfrm>
              <a:off x="1248" y="2659"/>
              <a:ext cx="2767"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运用进化论的思想</a:t>
              </a:r>
              <a:endPar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（控制论和机器学习算法）</a:t>
              </a:r>
              <a:endPar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endParaRPr>
            </a:p>
          </p:txBody>
        </p:sp>
        <p:sp>
          <p:nvSpPr>
            <p:cNvPr id="74760" name="Text Box 6"/>
            <p:cNvSpPr txBox="1">
              <a:spLocks noChangeArrowheads="1"/>
            </p:cNvSpPr>
            <p:nvPr/>
          </p:nvSpPr>
          <p:spPr bwMode="auto">
            <a:xfrm>
              <a:off x="1248" y="1888"/>
              <a:ext cx="2722"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运用仿生学的方法</a:t>
              </a:r>
              <a:endPar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（网络连接机制）</a:t>
              </a:r>
              <a:endPar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endParaRPr>
            </a:p>
          </p:txBody>
        </p:sp>
        <p:sp>
          <p:nvSpPr>
            <p:cNvPr id="74761" name="Text Box 7"/>
            <p:cNvSpPr txBox="1">
              <a:spLocks noChangeArrowheads="1"/>
            </p:cNvSpPr>
            <p:nvPr/>
          </p:nvSpPr>
          <p:spPr bwMode="auto">
            <a:xfrm>
              <a:off x="1247" y="1071"/>
              <a:ext cx="2631"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运用计算机科学的方法（逻辑演绎）</a:t>
              </a:r>
              <a:endParaRPr kumimoji="0" lang="zh-CN" altLang="en-US" sz="28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endParaRPr>
            </a:p>
          </p:txBody>
        </p:sp>
        <p:sp>
          <p:nvSpPr>
            <p:cNvPr id="74762" name="Line 8"/>
            <p:cNvSpPr>
              <a:spLocks noChangeShapeType="1"/>
            </p:cNvSpPr>
            <p:nvPr/>
          </p:nvSpPr>
          <p:spPr bwMode="auto">
            <a:xfrm flipV="1">
              <a:off x="613" y="1434"/>
              <a:ext cx="0" cy="1906"/>
            </a:xfrm>
            <a:prstGeom prst="line">
              <a:avLst/>
            </a:prstGeom>
            <a:noFill/>
            <a:ln w="127000" cmpd="dbl">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763" name="Line 9"/>
            <p:cNvSpPr>
              <a:spLocks noChangeShapeType="1"/>
            </p:cNvSpPr>
            <p:nvPr/>
          </p:nvSpPr>
          <p:spPr bwMode="auto">
            <a:xfrm>
              <a:off x="613" y="1434"/>
              <a:ext cx="635" cy="0"/>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764" name="Line 10"/>
            <p:cNvSpPr>
              <a:spLocks noChangeShapeType="1"/>
            </p:cNvSpPr>
            <p:nvPr/>
          </p:nvSpPr>
          <p:spPr bwMode="auto">
            <a:xfrm>
              <a:off x="613" y="2160"/>
              <a:ext cx="635" cy="0"/>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765" name="Line 11"/>
            <p:cNvSpPr>
              <a:spLocks noChangeShapeType="1"/>
            </p:cNvSpPr>
            <p:nvPr/>
          </p:nvSpPr>
          <p:spPr bwMode="auto">
            <a:xfrm>
              <a:off x="613" y="2977"/>
              <a:ext cx="635" cy="0"/>
            </a:xfrm>
            <a:prstGeom prst="line">
              <a:avLst/>
            </a:prstGeom>
            <a:noFill/>
            <a:ln w="127000" cmpd="dbl">
              <a:solidFill>
                <a:schemeClr val="tx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74766" name="Text Box 12"/>
            <p:cNvSpPr txBox="1">
              <a:spLocks noChangeArrowheads="1"/>
            </p:cNvSpPr>
            <p:nvPr/>
          </p:nvSpPr>
          <p:spPr bwMode="auto">
            <a:xfrm>
              <a:off x="4106" y="1072"/>
              <a:ext cx="1492"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符号主义</a:t>
              </a: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(Symbolicism)</a:t>
              </a:r>
              <a:endParaRPr kumimoji="0"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endParaRPr>
            </a:p>
          </p:txBody>
        </p:sp>
        <p:sp>
          <p:nvSpPr>
            <p:cNvPr id="74767" name="Text Box 13"/>
            <p:cNvSpPr txBox="1">
              <a:spLocks noChangeArrowheads="1"/>
            </p:cNvSpPr>
            <p:nvPr/>
          </p:nvSpPr>
          <p:spPr bwMode="auto">
            <a:xfrm>
              <a:off x="4002" y="1888"/>
              <a:ext cx="1704"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联结主义</a:t>
              </a: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(Connectionism)</a:t>
              </a:r>
              <a:endParaRPr kumimoji="0"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endParaRPr>
            </a:p>
          </p:txBody>
        </p:sp>
        <p:sp>
          <p:nvSpPr>
            <p:cNvPr id="74768" name="Text Box 14"/>
            <p:cNvSpPr txBox="1">
              <a:spLocks noChangeArrowheads="1"/>
            </p:cNvSpPr>
            <p:nvPr/>
          </p:nvSpPr>
          <p:spPr bwMode="auto">
            <a:xfrm>
              <a:off x="4113" y="2659"/>
              <a:ext cx="1478" cy="602"/>
            </a:xfrm>
            <a:prstGeom prst="rect">
              <a:avLst/>
            </a:prstGeom>
            <a:solidFill>
              <a:srgbClr val="FF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行为主义</a:t>
              </a:r>
              <a:endParaRPr kumimoji="0"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a:t>
              </a:r>
              <a:r>
                <a:rPr kumimoji="0" lang="zh-CN" altLang="zh-CN"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Behaviorism</a:t>
              </a:r>
              <a:r>
                <a:rPr kumimoji="0"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rPr>
                <a:t>)</a:t>
              </a:r>
              <a:endParaRPr kumimoji="0"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楷体_GB2312" pitchFamily="49" charset="-122"/>
                <a:cs typeface="+mn-c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9893712" y="2260583"/>
            <a:ext cx="1946349" cy="1053579"/>
          </a:xfrm>
          <a:prstGeom prst="rect">
            <a:avLst/>
          </a:prstGeom>
        </p:spPr>
      </p:pic>
      <p:sp>
        <p:nvSpPr>
          <p:cNvPr id="5" name="矩形 4"/>
          <p:cNvSpPr/>
          <p:nvPr/>
        </p:nvSpPr>
        <p:spPr>
          <a:xfrm>
            <a:off x="904568" y="608965"/>
            <a:ext cx="5319251" cy="5755422"/>
          </a:xfrm>
          <a:prstGeom prst="rect">
            <a:avLst/>
          </a:prstGeom>
        </p:spPr>
        <p:txBody>
          <a:bodyPr wrap="square">
            <a:spAutoFit/>
          </a:bodyPr>
          <a:lstStyle/>
          <a:p>
            <a:pPr marL="0" marR="28575"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不同学派的理论之争</a:t>
            </a:r>
            <a:endParaRPr kumimoji="0" lang="en-US" altLang="zh-CN" sz="28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28575"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符号主义</a:t>
            </a:r>
            <a:endPar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762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智能的基础是知识，其核心是知识表示和知识推理；知识可用符号表示，也可用符号进行推理，因而可以建立基于知识的人类智能和机器智能的统一的理论体系。</a:t>
            </a:r>
            <a:endParaRPr kumimoji="0" lang="en-US" altLang="zh-CN"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762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联结主义</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提出了智能行为的基元是神经元，而不是符号；思维过程是神经元的联结活动过程，而不是符号运算过程；反对符号主义关于物理符号系统的假设。</a:t>
            </a:r>
            <a:endParaRPr kumimoji="0" lang="en-US" altLang="zh-CN"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9525"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行为主义</a:t>
            </a:r>
            <a:endPar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智能取决于感知和行动，</a:t>
            </a:r>
            <a:r>
              <a:rPr kumimoji="0" lang="zh-CN" altLang="en-US" sz="20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 “</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感知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动作</a:t>
            </a:r>
            <a:r>
              <a:rPr kumimoji="0" lang="zh-CN" altLang="en-US" sz="20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endPar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9525"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a:ln>
                  <a:noFill/>
                </a:ln>
                <a:solidFill>
                  <a:srgbClr val="0000CC"/>
                </a:solidFill>
                <a:effectLst/>
                <a:uLnTx/>
                <a:uFillTx/>
                <a:latin typeface="KaiTi_GB2312" panose="02010609030101010101" pitchFamily="49" charset="-122"/>
                <a:ea typeface="KaiTi_GB2312" panose="02010609030101010101" pitchFamily="49" charset="-122"/>
                <a:cs typeface="+mn-cs"/>
              </a:rPr>
              <a:t>模型</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；智能不需要知识、不需要表示、不需要推理；人工智能可以像人类智能那样逐步进化 </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6307016" y="676925"/>
            <a:ext cx="6096000" cy="1569660"/>
          </a:xfrm>
          <a:prstGeom prst="rect">
            <a:avLst/>
          </a:prstGeom>
        </p:spPr>
        <p:txBody>
          <a:bodyPr>
            <a:spAutoFit/>
          </a:bodyPr>
          <a:lstStyle/>
          <a:p>
            <a:pPr marL="0" marR="28575"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不同学派的方法之争</a:t>
            </a:r>
            <a:endParaRPr kumimoji="0" lang="en-US" altLang="zh-CN" sz="28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28575"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1" i="0" u="none" strike="noStrike" kern="1200" cap="none" spc="0" normalizeH="0" baseline="0" noProof="0" dirty="0">
              <a:ln>
                <a:noFill/>
              </a:ln>
              <a:solidFill>
                <a:srgbClr val="006300"/>
              </a:solidFill>
              <a:effectLst/>
              <a:uLnTx/>
              <a:uFillTx/>
              <a:latin typeface="Times New Roman" panose="02020603050405020304" pitchFamily="18" charset="0"/>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6300"/>
              </a:solidFill>
              <a:effectLst/>
              <a:uLnTx/>
              <a:uFillTx/>
              <a:latin typeface="Times New Roman" panose="02020603050405020304" pitchFamily="18" charset="0"/>
              <a:ea typeface="KaiTi_GB2312" panose="02010609030101010101" pitchFamily="49" charset="-122"/>
              <a:cs typeface="+mn-cs"/>
            </a:endParaRPr>
          </a:p>
        </p:txBody>
      </p:sp>
      <p:sp>
        <p:nvSpPr>
          <p:cNvPr id="7" name="矩形 6"/>
          <p:cNvSpPr/>
          <p:nvPr/>
        </p:nvSpPr>
        <p:spPr>
          <a:xfrm>
            <a:off x="7000566" y="1566446"/>
            <a:ext cx="1859230" cy="16927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符号主义</a:t>
            </a:r>
            <a:endPar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功能模拟</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构造能够模拟大脑功能的智能系统。</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p:txBody>
      </p:sp>
      <p:sp>
        <p:nvSpPr>
          <p:cNvPr id="8" name="矩形 7"/>
          <p:cNvSpPr/>
          <p:nvPr/>
        </p:nvSpPr>
        <p:spPr>
          <a:xfrm>
            <a:off x="7000566" y="3396724"/>
            <a:ext cx="1760375" cy="16927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联结主义</a:t>
            </a:r>
            <a:endPar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结构模拟</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构造模拟大脑结构的神经网络系统。</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p:txBody>
      </p:sp>
      <p:sp>
        <p:nvSpPr>
          <p:cNvPr id="9" name="矩形 8"/>
          <p:cNvSpPr/>
          <p:nvPr/>
        </p:nvSpPr>
        <p:spPr>
          <a:xfrm>
            <a:off x="7000565" y="5111776"/>
            <a:ext cx="1760376" cy="169277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行为主义</a:t>
            </a:r>
            <a:endPar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行为模拟</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构造具有进化能力的智能系统。</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p:txBody>
      </p:sp>
      <p:pic>
        <p:nvPicPr>
          <p:cNvPr id="4" name="图片 3"/>
          <p:cNvPicPr>
            <a:picLocks noChangeAspect="1"/>
          </p:cNvPicPr>
          <p:nvPr/>
        </p:nvPicPr>
        <p:blipFill>
          <a:blip r:embed="rId2"/>
          <a:stretch>
            <a:fillRect/>
          </a:stretch>
        </p:blipFill>
        <p:spPr>
          <a:xfrm>
            <a:off x="8938094" y="1498351"/>
            <a:ext cx="1845596" cy="1066818"/>
          </a:xfrm>
          <a:prstGeom prst="rect">
            <a:avLst/>
          </a:prstGeom>
        </p:spPr>
      </p:pic>
      <p:pic>
        <p:nvPicPr>
          <p:cNvPr id="11" name="图片 10"/>
          <p:cNvPicPr>
            <a:picLocks noChangeAspect="1"/>
          </p:cNvPicPr>
          <p:nvPr/>
        </p:nvPicPr>
        <p:blipFill>
          <a:blip r:embed="rId3"/>
          <a:stretch>
            <a:fillRect/>
          </a:stretch>
        </p:blipFill>
        <p:spPr>
          <a:xfrm>
            <a:off x="8681593" y="3715308"/>
            <a:ext cx="1479819" cy="1165611"/>
          </a:xfrm>
          <a:prstGeom prst="rect">
            <a:avLst/>
          </a:prstGeom>
        </p:spPr>
      </p:pic>
      <p:pic>
        <p:nvPicPr>
          <p:cNvPr id="12" name="图片 11"/>
          <p:cNvPicPr>
            <a:picLocks noChangeAspect="1"/>
          </p:cNvPicPr>
          <p:nvPr/>
        </p:nvPicPr>
        <p:blipFill>
          <a:blip r:embed="rId4"/>
          <a:stretch>
            <a:fillRect/>
          </a:stretch>
        </p:blipFill>
        <p:spPr>
          <a:xfrm>
            <a:off x="10441968" y="3701915"/>
            <a:ext cx="1597360" cy="1179004"/>
          </a:xfrm>
          <a:prstGeom prst="rect">
            <a:avLst/>
          </a:prstGeom>
        </p:spPr>
      </p:pic>
      <p:pic>
        <p:nvPicPr>
          <p:cNvPr id="15" name="图片 14"/>
          <p:cNvPicPr>
            <a:picLocks noChangeAspect="1"/>
          </p:cNvPicPr>
          <p:nvPr/>
        </p:nvPicPr>
        <p:blipFill>
          <a:blip r:embed="rId5"/>
          <a:stretch>
            <a:fillRect/>
          </a:stretch>
        </p:blipFill>
        <p:spPr>
          <a:xfrm>
            <a:off x="9187269" y="5257276"/>
            <a:ext cx="974143" cy="1367074"/>
          </a:xfrm>
          <a:prstGeom prst="rect">
            <a:avLst/>
          </a:prstGeom>
        </p:spPr>
      </p:pic>
      <p:pic>
        <p:nvPicPr>
          <p:cNvPr id="16" name="图片 15"/>
          <p:cNvPicPr>
            <a:picLocks noChangeAspect="1"/>
          </p:cNvPicPr>
          <p:nvPr/>
        </p:nvPicPr>
        <p:blipFill>
          <a:blip r:embed="rId6"/>
          <a:stretch>
            <a:fillRect/>
          </a:stretch>
        </p:blipFill>
        <p:spPr>
          <a:xfrm>
            <a:off x="10741357" y="5257276"/>
            <a:ext cx="948910" cy="1367074"/>
          </a:xfrm>
          <a:prstGeom prst="rect">
            <a:avLst/>
          </a:prstGeom>
        </p:spPr>
      </p:pic>
      <p:cxnSp>
        <p:nvCxnSpPr>
          <p:cNvPr id="18" name="直接箭头连接符 17"/>
          <p:cNvCxnSpPr>
            <a:stCxn id="15" idx="3"/>
            <a:endCxn id="16" idx="1"/>
          </p:cNvCxnSpPr>
          <p:nvPr/>
        </p:nvCxnSpPr>
        <p:spPr>
          <a:xfrm>
            <a:off x="10161412" y="5940813"/>
            <a:ext cx="579945" cy="0"/>
          </a:xfrm>
          <a:prstGeom prst="straightConnector1">
            <a:avLst/>
          </a:prstGeom>
          <a:ln w="50800">
            <a:solidFill>
              <a:srgbClr val="FF0000"/>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AutoShape 6"/>
          <p:cNvSpPr>
            <a:spLocks noChangeArrowheads="1"/>
          </p:cNvSpPr>
          <p:nvPr/>
        </p:nvSpPr>
        <p:spPr bwMode="gray">
          <a:xfrm>
            <a:off x="3858697" y="3852419"/>
            <a:ext cx="5145580"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314"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E92BD8C-1D1F-4626-A5A0-F88622AAAEB1}"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315"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376E54B2-8327-47C8-99C4-15E857C37F7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317" name="Text Box 4"/>
          <p:cNvSpPr txBox="1">
            <a:spLocks noChangeArrowheads="1"/>
          </p:cNvSpPr>
          <p:nvPr/>
        </p:nvSpPr>
        <p:spPr bwMode="gray">
          <a:xfrm>
            <a:off x="3866634" y="2648999"/>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1.3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人工智能的研究内容</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18" name="Text Box 6"/>
          <p:cNvSpPr txBox="1">
            <a:spLocks noChangeArrowheads="1"/>
          </p:cNvSpPr>
          <p:nvPr/>
        </p:nvSpPr>
        <p:spPr bwMode="gray">
          <a:xfrm>
            <a:off x="3858697" y="3861476"/>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1.5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人工智能研究领域</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1.4  </a:t>
            </a:r>
            <a:r>
              <a:rPr kumimoji="1"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人工智能研究方法与途径</a:t>
            </a:r>
            <a:endParaRPr kumimoji="1"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1.1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人工智能的定义</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21" name="Text Box 25"/>
          <p:cNvSpPr txBox="1">
            <a:spLocks noChangeArrowheads="1"/>
          </p:cNvSpPr>
          <p:nvPr/>
        </p:nvSpPr>
        <p:spPr bwMode="gray">
          <a:xfrm>
            <a:off x="3866634" y="2129328"/>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1.2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人工智能的发展简史</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endParaRPr lang="zh-CN" altLang="en-US" sz="4000" dirty="0">
              <a:solidFill>
                <a:srgbClr val="3333FF"/>
              </a:solidFill>
              <a:latin typeface="黑体" panose="02010609060101010101" pitchFamily="49" charset="-122"/>
            </a:endParaRP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1.6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人工智能应用、现状及思考</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1.7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人工智能对人类的影响</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0586" y="0"/>
            <a:ext cx="10515600" cy="1325563"/>
          </a:xfrm>
        </p:spPr>
        <p:txBody>
          <a:bodyPr>
            <a:normAutofit/>
          </a:bodyPr>
          <a:lstStyle/>
          <a:p>
            <a:r>
              <a:rPr lang="zh-CN" altLang="en-US" sz="3200" b="1" dirty="0">
                <a:latin typeface="黑体" panose="02010609060101010101" pitchFamily="49" charset="-122"/>
              </a:rPr>
              <a:t>目前，人工智能能够完成的任务（</a:t>
            </a:r>
            <a:r>
              <a:rPr lang="en-US" altLang="zh-CN" sz="3200" b="1" dirty="0">
                <a:latin typeface="黑体" panose="02010609060101010101" pitchFamily="49" charset="-122"/>
              </a:rPr>
              <a:t>Yes or No!</a:t>
            </a:r>
            <a:r>
              <a:rPr lang="zh-CN" altLang="en-US" sz="3200" b="1" dirty="0">
                <a:latin typeface="黑体" panose="02010609060101010101" pitchFamily="49" charset="-122"/>
              </a:rPr>
              <a:t>）</a:t>
            </a:r>
            <a:br>
              <a:rPr lang="zh-CN" altLang="en-US" sz="2400" b="1" dirty="0"/>
            </a:br>
            <a:endParaRPr lang="zh-CN" altLang="en-US" sz="3200" b="1" dirty="0"/>
          </a:p>
        </p:txBody>
      </p:sp>
      <p:sp>
        <p:nvSpPr>
          <p:cNvPr id="7" name="矩形 6"/>
          <p:cNvSpPr/>
          <p:nvPr/>
        </p:nvSpPr>
        <p:spPr>
          <a:xfrm>
            <a:off x="1387778" y="807560"/>
            <a:ext cx="7659329" cy="6186309"/>
          </a:xfrm>
          <a:prstGeom prst="rect">
            <a:avLst/>
          </a:prstGeom>
        </p:spPr>
        <p:txBody>
          <a:bodyPr wrap="square">
            <a:spAutoFit/>
          </a:bodyPr>
          <a:lstStyle/>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Ü"/>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打乒乓球；</a:t>
            </a:r>
            <a:endPar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Ü"/>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在崎岖的山路上安全驾驶；</a:t>
            </a:r>
            <a:endPar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Ü"/>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在哈尔滨安全驾驶；</a:t>
            </a:r>
            <a:endPar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Ü"/>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从网上买一周的货物；</a:t>
            </a:r>
            <a:endParaRPr kumimoji="1"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Ü"/>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从学子中央红小月亮超市买一周的货物；</a:t>
            </a:r>
            <a:endParaRPr kumimoji="1"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Ü"/>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发现并证明一个新的数学定理；</a:t>
            </a:r>
            <a:endParaRPr kumimoji="1"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Ü"/>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成功的同一个人聊天一小时；</a:t>
            </a:r>
            <a:endParaRPr kumimoji="1"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Ü"/>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实施医学手术；</a:t>
            </a:r>
            <a:endParaRPr kumimoji="1"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Ü"/>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实时的将汉语翻译为英语；</a:t>
            </a:r>
            <a:endParaRPr kumimoji="1"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Ü"/>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有意识写一个的有趣的故事；</a:t>
            </a:r>
            <a:endParaRPr kumimoji="1"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50000"/>
              </a:lnSpc>
              <a:spcBef>
                <a:spcPct val="0"/>
              </a:spcBef>
              <a:spcAft>
                <a:spcPts val="0"/>
              </a:spcAft>
              <a:buClrTx/>
              <a:buSzTx/>
              <a:buFont typeface="Wingdings" panose="05000000000000000000" pitchFamily="2" charset="2"/>
              <a:buChar char="Ü"/>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收拾碗筷和叠衣服；</a:t>
            </a:r>
            <a:endPar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 name="矩形 8"/>
          <p:cNvSpPr/>
          <p:nvPr/>
        </p:nvSpPr>
        <p:spPr>
          <a:xfrm>
            <a:off x="3198439" y="915753"/>
            <a:ext cx="11079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a:t>
            </a: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1" name="矩形 10"/>
          <p:cNvSpPr/>
          <p:nvPr/>
        </p:nvSpPr>
        <p:spPr>
          <a:xfrm>
            <a:off x="5159974" y="1500772"/>
            <a:ext cx="11079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a:t>
            </a: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2" name="矩形 11"/>
          <p:cNvSpPr/>
          <p:nvPr/>
        </p:nvSpPr>
        <p:spPr>
          <a:xfrm>
            <a:off x="4771600" y="2587236"/>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a:t>
            </a: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3" name="矩形 12"/>
          <p:cNvSpPr/>
          <p:nvPr/>
        </p:nvSpPr>
        <p:spPr>
          <a:xfrm>
            <a:off x="4395404" y="2003999"/>
            <a:ext cx="11079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000099"/>
                </a:solidFill>
                <a:effectLst/>
                <a:uLnTx/>
                <a:uFillTx/>
                <a:latin typeface="等线" panose="02010600030101010101" charset="-122"/>
                <a:ea typeface="等线" panose="02010600030101010101" charset="-122"/>
                <a:cs typeface="+mn-cs"/>
              </a:rPr>
              <a:t>？</a:t>
            </a: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8" name="矩形 17"/>
          <p:cNvSpPr/>
          <p:nvPr/>
        </p:nvSpPr>
        <p:spPr>
          <a:xfrm>
            <a:off x="6959788" y="3148781"/>
            <a:ext cx="10134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a:t>
            </a: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9" name="矩形 18"/>
          <p:cNvSpPr/>
          <p:nvPr/>
        </p:nvSpPr>
        <p:spPr>
          <a:xfrm>
            <a:off x="5879596" y="3710326"/>
            <a:ext cx="1107996" cy="46166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000099"/>
                </a:solidFill>
                <a:effectLst/>
                <a:uLnTx/>
                <a:uFillTx/>
                <a:latin typeface="等线" panose="02010600030101010101" charset="-122"/>
                <a:ea typeface="等线" panose="02010600030101010101" charset="-122"/>
                <a:cs typeface="+mn-cs"/>
              </a:rPr>
              <a:t>？</a:t>
            </a: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0" name="矩形 19"/>
          <p:cNvSpPr/>
          <p:nvPr/>
        </p:nvSpPr>
        <p:spPr>
          <a:xfrm>
            <a:off x="5503400" y="4235245"/>
            <a:ext cx="10134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a:t>
            </a: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1" name="矩形 20"/>
          <p:cNvSpPr/>
          <p:nvPr/>
        </p:nvSpPr>
        <p:spPr>
          <a:xfrm>
            <a:off x="3841406" y="4771780"/>
            <a:ext cx="11079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000099"/>
                </a:solidFill>
                <a:effectLst/>
                <a:uLnTx/>
                <a:uFillTx/>
                <a:latin typeface="等线" panose="02010600030101010101" charset="-122"/>
                <a:ea typeface="等线" panose="02010600030101010101" charset="-122"/>
                <a:cs typeface="+mn-cs"/>
              </a:rPr>
              <a:t>？</a:t>
            </a: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2" name="矩形 21"/>
          <p:cNvSpPr/>
          <p:nvPr/>
        </p:nvSpPr>
        <p:spPr>
          <a:xfrm>
            <a:off x="5217442" y="5321709"/>
            <a:ext cx="11079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a:t>
            </a: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3" name="矩形 22"/>
          <p:cNvSpPr/>
          <p:nvPr/>
        </p:nvSpPr>
        <p:spPr>
          <a:xfrm>
            <a:off x="5503399" y="5871410"/>
            <a:ext cx="101341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en-US" altLang="zh-CN"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a:t>
            </a: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6" name="矩形 15"/>
          <p:cNvSpPr/>
          <p:nvPr/>
        </p:nvSpPr>
        <p:spPr>
          <a:xfrm>
            <a:off x="4395404" y="6419789"/>
            <a:ext cx="11079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a:t>
            </a:r>
            <a:r>
              <a:rPr kumimoji="1"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8" grpId="0"/>
      <p:bldP spid="19" grpId="0"/>
      <p:bldP spid="20" grpId="0"/>
      <p:bldP spid="21" grpId="0"/>
      <p:bldP spid="22" grpId="0"/>
      <p:bldP spid="23"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p:nvPr/>
        </p:nvSpPr>
        <p:spPr>
          <a:xfrm>
            <a:off x="1525524" y="12026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4000" b="0" i="0" u="none" strike="noStrike" kern="1200" cap="none" spc="0" normalizeH="0" baseline="0" noProof="0" dirty="0">
                <a:ln>
                  <a:noFill/>
                </a:ln>
                <a:solidFill>
                  <a:prstClr val="black"/>
                </a:solidFill>
                <a:effectLst/>
                <a:uLnTx/>
                <a:uFillTx/>
                <a:latin typeface="黑体" panose="02010609060101010101" pitchFamily="49" charset="-122"/>
                <a:ea typeface="等线 Light" panose="02010600030101010101" charset="-122"/>
                <a:cs typeface="+mj-cs"/>
              </a:rPr>
              <a:t>1.5  </a:t>
            </a:r>
            <a:r>
              <a:rPr kumimoji="0" lang="zh-CN" altLang="en-US" sz="4000" b="0" i="0" u="none" strike="noStrike" kern="1200" cap="none" spc="0" normalizeH="0" baseline="0" noProof="0" dirty="0">
                <a:ln>
                  <a:noFill/>
                </a:ln>
                <a:solidFill>
                  <a:prstClr val="black"/>
                </a:solidFill>
                <a:effectLst/>
                <a:uLnTx/>
                <a:uFillTx/>
                <a:latin typeface="黑体" panose="02010609060101010101" pitchFamily="49" charset="-122"/>
                <a:ea typeface="等线 Light" panose="02010600030101010101" charset="-122"/>
                <a:cs typeface="+mj-cs"/>
              </a:rPr>
              <a:t>人工智能研究领域</a:t>
            </a:r>
            <a:endParaRPr kumimoji="0" lang="zh-CN" altLang="en-US" sz="4000" b="0" i="0" u="none" strike="noStrike" kern="1200" cap="none" spc="0" normalizeH="0" baseline="0" noProof="0" dirty="0">
              <a:ln>
                <a:noFill/>
              </a:ln>
              <a:solidFill>
                <a:prstClr val="black"/>
              </a:solidFill>
              <a:effectLst/>
              <a:uLnTx/>
              <a:uFillTx/>
              <a:latin typeface="黑体" panose="02010609060101010101" pitchFamily="49" charset="-122"/>
              <a:ea typeface="等线 Light" panose="02010600030101010101" charset="-122"/>
              <a:cs typeface="+mj-cs"/>
            </a:endParaRPr>
          </a:p>
        </p:txBody>
      </p:sp>
      <p:sp>
        <p:nvSpPr>
          <p:cNvPr id="5" name="矩形 4"/>
          <p:cNvSpPr/>
          <p:nvPr/>
        </p:nvSpPr>
        <p:spPr>
          <a:xfrm>
            <a:off x="1525524" y="2433400"/>
            <a:ext cx="9350477" cy="1754326"/>
          </a:xfrm>
          <a:prstGeom prst="rect">
            <a:avLst/>
          </a:prstGeom>
        </p:spPr>
        <p:txBody>
          <a:bodyPr wrap="square">
            <a:spAutoFit/>
          </a:bodyPr>
          <a:lstStyle/>
          <a:p>
            <a:pPr marL="0" marR="4318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机器思维、机器感知、机器行为、机器学习</a:t>
            </a:r>
            <a:endParaRPr kumimoji="0" lang="en-US" altLang="zh-CN" sz="36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4318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1905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计算智能、分布智能、智能系统</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A1777648-01BF-4EE1-A758-8EF16912F7AA}"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8192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7956328E-276B-4D2A-B720-4BD419F9EE78}"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 name="矩形 4"/>
          <p:cNvSpPr/>
          <p:nvPr/>
        </p:nvSpPr>
        <p:spPr>
          <a:xfrm>
            <a:off x="710380" y="283065"/>
            <a:ext cx="11024420" cy="61555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1.5.1 </a:t>
            </a:r>
            <a:r>
              <a:rPr kumimoji="0" lang="zh-CN" altLang="en-US"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机器思维</a:t>
            </a:r>
            <a:endParaRPr kumimoji="0" lang="en-US" altLang="zh-CN"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KaiTi_GB2312" panose="02010609030101010101" pitchFamily="49" charset="-122"/>
                <a:cs typeface="+mn-cs"/>
              </a:rPr>
              <a:t>1. </a:t>
            </a:r>
            <a:r>
              <a:rPr kumimoji="0" lang="zh-CN" altLang="en-US" sz="28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推理</a:t>
            </a:r>
            <a:endParaRPr kumimoji="0" lang="en-US" altLang="zh-CN" sz="28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推理的概念：</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推理是指按照某种策略从已知事实出发利用知识推出所需结论的过程。</a:t>
            </a:r>
            <a:endParaRPr kumimoji="0" lang="en-US" altLang="zh-CN"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46355"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推理的类型：</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可根据所用知识的确定性，将其分为：</a:t>
            </a: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6300"/>
                </a:solidFill>
                <a:effectLst/>
                <a:uLnTx/>
                <a:uFillTx/>
                <a:latin typeface="KaiTi_GB2312" panose="02010609030101010101" pitchFamily="49" charset="-122"/>
                <a:ea typeface="KaiTi_GB2312" panose="02010609030101010101" pitchFamily="49" charset="-122"/>
                <a:cs typeface="+mn-cs"/>
              </a:rPr>
              <a:t>确定性推理</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，指推理所使用的知识和推出的结论都是可以精确表示的，其真值要么为真、要么为假。</a:t>
            </a: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6300"/>
                </a:solidFill>
                <a:effectLst/>
                <a:uLnTx/>
                <a:uFillTx/>
                <a:latin typeface="KaiTi_GB2312" panose="02010609030101010101" pitchFamily="49" charset="-122"/>
                <a:ea typeface="KaiTi_GB2312" panose="02010609030101010101" pitchFamily="49" charset="-122"/>
                <a:cs typeface="+mn-cs"/>
              </a:rPr>
              <a:t>不确定性推理</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，指推理所使用的知识和推出的结论可以是不确定的。所谓不确定性是对非精确性、模糊型和非完备性的统称。</a:t>
            </a:r>
            <a:endParaRPr kumimoji="0" lang="en-US" altLang="zh-CN"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推理的理论基础</a:t>
            </a:r>
            <a:r>
              <a:rPr kumimoji="0" lang="zh-CN" altLang="en-US" sz="2400" b="1"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逻辑是一门研究人们思维规律的学科，数理逻辑则是用数学的方法去研究逻辑问题。</a:t>
            </a: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22225"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6300"/>
                </a:solidFill>
                <a:effectLst/>
                <a:uLnTx/>
                <a:uFillTx/>
                <a:latin typeface="KaiTi_GB2312" panose="02010609030101010101" pitchFamily="49" charset="-122"/>
                <a:ea typeface="KaiTi_GB2312" panose="02010609030101010101" pitchFamily="49" charset="-122"/>
                <a:cs typeface="+mn-cs"/>
              </a:rPr>
              <a:t>确定性推理</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主要是基于一阶经典逻辑。它能解决的问题很有限。</a:t>
            </a: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6300"/>
                </a:solidFill>
                <a:effectLst/>
                <a:uLnTx/>
                <a:uFillTx/>
                <a:latin typeface="KaiTi_GB2312" panose="02010609030101010101" pitchFamily="49" charset="-122"/>
                <a:ea typeface="KaiTi_GB2312" panose="02010609030101010101" pitchFamily="49" charset="-122"/>
                <a:cs typeface="+mn-cs"/>
              </a:rPr>
              <a:t>不确定性推理</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主要基于非经典逻辑和概率等。</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A1777648-01BF-4EE1-A758-8EF16912F7AA}"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8192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7956328E-276B-4D2A-B720-4BD419F9EE78}"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 name="矩形 4"/>
          <p:cNvSpPr/>
          <p:nvPr/>
        </p:nvSpPr>
        <p:spPr>
          <a:xfrm>
            <a:off x="1081549" y="313318"/>
            <a:ext cx="10510684" cy="427809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1.5.1 </a:t>
            </a:r>
            <a:r>
              <a:rPr kumimoji="0" lang="zh-CN" altLang="en-US" sz="32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机器思维</a:t>
            </a:r>
            <a:endParaRPr kumimoji="0" lang="en-US" altLang="zh-CN" sz="32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KaiTi_GB2312" panose="02010609030101010101" pitchFamily="49" charset="-122"/>
                <a:cs typeface="+mn-cs"/>
              </a:rPr>
              <a:t>2. </a:t>
            </a:r>
            <a:r>
              <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搜索</a:t>
            </a:r>
            <a:endParaRPr kumimoji="0" lang="en-US" altLang="zh-CN"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508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搜索的概念：</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是指为了达到某一目标，不断寻找推理线路，以引导和控制推理，使问题得以解决的过程。</a:t>
            </a:r>
            <a:endParaRPr kumimoji="0" lang="en-US" altLang="zh-CN"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508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38735"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搜索的类型：</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可根据问题的表示方式将其分为两大类型</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3048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6300"/>
                </a:solidFill>
                <a:effectLst/>
                <a:uLnTx/>
                <a:uFillTx/>
                <a:latin typeface="KaiTi_GB2312" panose="02010609030101010101" pitchFamily="49" charset="-122"/>
                <a:ea typeface="KaiTi_GB2312" panose="02010609030101010101" pitchFamily="49" charset="-122"/>
                <a:cs typeface="+mn-cs"/>
              </a:rPr>
              <a:t>状态空间搜索</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是一种用状态空间法求解问题时的搜索方法；</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33655"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6300"/>
                </a:solidFill>
                <a:effectLst/>
                <a:uLnTx/>
                <a:uFillTx/>
                <a:latin typeface="KaiTi_GB2312" panose="02010609030101010101" pitchFamily="49" charset="-122"/>
                <a:ea typeface="KaiTi_GB2312" panose="02010609030101010101" pitchFamily="49" charset="-122"/>
                <a:cs typeface="+mn-cs"/>
              </a:rPr>
              <a:t>与</a:t>
            </a:r>
            <a:r>
              <a:rPr kumimoji="0" lang="en-US" altLang="zh-CN" sz="2000" b="1" i="0" u="none" strike="noStrike" kern="1200" cap="none" spc="0" normalizeH="0" baseline="0" noProof="0" dirty="0">
                <a:ln>
                  <a:noFill/>
                </a:ln>
                <a:solidFill>
                  <a:srgbClr val="006300"/>
                </a:solidFill>
                <a:effectLst/>
                <a:uLnTx/>
                <a:uFillTx/>
                <a:latin typeface="Times New Roman" panose="02020603050405020304" pitchFamily="18" charset="0"/>
                <a:ea typeface="KaiTi_GB2312" panose="02010609030101010101" pitchFamily="49" charset="-122"/>
                <a:cs typeface="+mn-cs"/>
              </a:rPr>
              <a:t>/</a:t>
            </a:r>
            <a:r>
              <a:rPr kumimoji="0" lang="zh-CN" altLang="en-US" sz="2000" b="0" i="0" u="none" strike="noStrike" kern="1200" cap="none" spc="0" normalizeH="0" baseline="0" noProof="0" dirty="0">
                <a:ln>
                  <a:noFill/>
                </a:ln>
                <a:solidFill>
                  <a:srgbClr val="006300"/>
                </a:solidFill>
                <a:effectLst/>
                <a:uLnTx/>
                <a:uFillTx/>
                <a:latin typeface="KaiTi_GB2312" panose="02010609030101010101" pitchFamily="49" charset="-122"/>
                <a:ea typeface="KaiTi_GB2312" panose="02010609030101010101" pitchFamily="49" charset="-122"/>
                <a:cs typeface="+mn-cs"/>
              </a:rPr>
              <a:t>或树搜索</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是一种用问题规约法求解问题时的搜索方法。</a:t>
            </a:r>
            <a:endParaRPr kumimoji="0" lang="en-US" altLang="zh-CN"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4445"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博弈树搜索：</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博弈是一个典型的搜索问题。到目前为止，人们对博弈的研究还主要是以下棋为对象。</a:t>
            </a:r>
            <a:endParaRPr kumimoji="0" lang="en-US" altLang="zh-CN"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4445"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p:txBody>
      </p:sp>
      <p:pic>
        <p:nvPicPr>
          <p:cNvPr id="6" name="Picture 1"/>
          <p:cNvPicPr>
            <a:picLocks noChangeAspect="1" noChangeArrowheads="1"/>
          </p:cNvPicPr>
          <p:nvPr/>
        </p:nvPicPr>
        <p:blipFill>
          <a:blip r:embed="rId1" cstate="print"/>
          <a:srcRect/>
          <a:stretch>
            <a:fillRect/>
          </a:stretch>
        </p:blipFill>
        <p:spPr bwMode="auto">
          <a:xfrm>
            <a:off x="1692357" y="4527822"/>
            <a:ext cx="4644534" cy="2057400"/>
          </a:xfrm>
          <a:prstGeom prst="rect">
            <a:avLst/>
          </a:prstGeom>
          <a:noFill/>
          <a:ln w="12700">
            <a:noFill/>
            <a:miter lim="800000"/>
            <a:headEnd/>
            <a:tailEnd/>
          </a:ln>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6843" y="4527822"/>
            <a:ext cx="2914650" cy="20955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3EC4456A-6287-4367-84AC-DC25D44068D8}"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6246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8F5BF661-0F78-46C5-8F89-FD487FB47EA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pic>
        <p:nvPicPr>
          <p:cNvPr id="487426" name="Picture 2" descr="明斯基"/>
          <p:cNvPicPr>
            <a:picLocks noChangeAspect="1" noChangeArrowheads="1"/>
          </p:cNvPicPr>
          <p:nvPr/>
        </p:nvPicPr>
        <p:blipFill>
          <a:blip r:embed="rId1">
            <a:extLst>
              <a:ext uri="{28A0092B-C50C-407E-A947-70E740481C1C}">
                <a14:useLocalDpi xmlns:a14="http://schemas.microsoft.com/office/drawing/2010/main" val="0"/>
              </a:ext>
            </a:extLst>
          </a:blip>
          <a:srcRect l="9827" t="28339" r="59180" b="25888"/>
          <a:stretch>
            <a:fillRect/>
          </a:stretch>
        </p:blipFill>
        <p:spPr bwMode="auto">
          <a:xfrm>
            <a:off x="1847851" y="1989139"/>
            <a:ext cx="1819275"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7427" name="Rectangle 3"/>
          <p:cNvSpPr>
            <a:spLocks noChangeArrowheads="1"/>
          </p:cNvSpPr>
          <p:nvPr/>
        </p:nvSpPr>
        <p:spPr bwMode="auto">
          <a:xfrm>
            <a:off x="1992313" y="981076"/>
            <a:ext cx="597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O"/>
              <a:defRPr/>
            </a:pP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马文</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mn-cs"/>
              </a:rPr>
              <a:t>·</a:t>
            </a:r>
            <a:r>
              <a:rPr kumimoji="1" lang="en-US" altLang="zh-CN"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明斯基</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rPr>
              <a:t>人工智能之父</a:t>
            </a:r>
            <a:endPar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487428" name="Rectangle 4"/>
          <p:cNvSpPr>
            <a:spLocks noChangeArrowheads="1"/>
          </p:cNvSpPr>
          <p:nvPr/>
        </p:nvSpPr>
        <p:spPr bwMode="auto">
          <a:xfrm>
            <a:off x="1846263" y="4076701"/>
            <a:ext cx="8208962"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Char char="•"/>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1958</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年在</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仿宋_GB2312" pitchFamily="49" charset="-122"/>
                <a:cs typeface="+mn-cs"/>
              </a:rPr>
              <a:t>MIT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创建世界上第</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个</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仿宋_GB2312" pitchFamily="49" charset="-122"/>
                <a:cs typeface="+mn-cs"/>
              </a:rPr>
              <a:t>AI</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实验室；</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20000"/>
              </a:lnSpc>
              <a:spcBef>
                <a:spcPct val="2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1969</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年获得图灵奖，成为</a:t>
            </a:r>
            <a:r>
              <a:rPr kumimoji="0" lang="zh-CN" altLang="en-US" sz="2800" b="1" i="0" u="none" strike="noStrike" kern="1200" cap="none" spc="0" normalizeH="0" baseline="0" noProof="0" dirty="0">
                <a:ln>
                  <a:noFill/>
                </a:ln>
                <a:solidFill>
                  <a:srgbClr val="0000FF"/>
                </a:solidFill>
                <a:effectLst/>
                <a:uLnTx/>
                <a:uFillTx/>
                <a:latin typeface="仿宋_GB2312" pitchFamily="49" charset="-122"/>
                <a:ea typeface="仿宋_GB2312" pitchFamily="49" charset="-122"/>
                <a:cs typeface="+mn-cs"/>
              </a:rPr>
              <a:t>首位获得图灵奖的人工智能学者</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20000"/>
              </a:lnSpc>
              <a:spcBef>
                <a:spcPct val="20000"/>
              </a:spcBef>
              <a:spcAft>
                <a:spcPts val="0"/>
              </a:spcAft>
              <a:buClrTx/>
              <a:buSzTx/>
              <a:buFontTx/>
              <a:buChar char="•"/>
              <a:defRPr/>
            </a:pPr>
            <a:r>
              <a:rPr kumimoji="0" lang="zh-CN" altLang="en-US" sz="2800" b="1" i="0" u="none" strike="noStrike" kern="1200" cap="none" spc="0" normalizeH="0" baseline="0" noProof="0">
                <a:ln>
                  <a:noFill/>
                </a:ln>
                <a:solidFill>
                  <a:prstClr val="black"/>
                </a:solidFill>
                <a:effectLst/>
                <a:uLnTx/>
                <a:uFillTx/>
                <a:latin typeface="仿宋_GB2312" pitchFamily="49" charset="-122"/>
                <a:ea typeface="仿宋_GB2312" pitchFamily="49" charset="-122"/>
                <a:cs typeface="+mn-cs"/>
              </a:rPr>
              <a:t>  提出了共</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聚焦扫描显微镜。</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p:txBody>
      </p:sp>
      <p:sp>
        <p:nvSpPr>
          <p:cNvPr id="487429" name="Rectangle 5"/>
          <p:cNvSpPr>
            <a:spLocks noChangeArrowheads="1"/>
          </p:cNvSpPr>
          <p:nvPr/>
        </p:nvSpPr>
        <p:spPr bwMode="auto">
          <a:xfrm>
            <a:off x="3719514" y="1844675"/>
            <a:ext cx="648017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20000"/>
              </a:lnSpc>
              <a:spcBef>
                <a:spcPts val="0"/>
              </a:spcBef>
              <a:spcAft>
                <a:spcPts val="0"/>
              </a:spcAft>
              <a:buClrTx/>
              <a:buSzTx/>
              <a:buFontTx/>
              <a:buChar char="•"/>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1927</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年出生于美国纽约；</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20000"/>
              </a:lnSpc>
              <a:spcBef>
                <a:spcPct val="2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1951</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年提出思维如何萌发并形成的基</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本理论；</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20000"/>
              </a:lnSpc>
              <a:spcBef>
                <a:spcPct val="2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1956</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年达特茅斯会议的发起人之一；</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487427"/>
                                        </p:tgtEl>
                                        <p:attrNameLst>
                                          <p:attrName>style.visibility</p:attrName>
                                        </p:attrNameLst>
                                      </p:cBhvr>
                                      <p:to>
                                        <p:strVal val="visible"/>
                                      </p:to>
                                    </p:set>
                                    <p:animEffect transition="in" filter="blinds(vertical)">
                                      <p:cBhvr>
                                        <p:cTn id="7" dur="500"/>
                                        <p:tgtEl>
                                          <p:spTgt spid="4874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7426"/>
                                        </p:tgtEl>
                                        <p:attrNameLst>
                                          <p:attrName>style.visibility</p:attrName>
                                        </p:attrNameLst>
                                      </p:cBhvr>
                                      <p:to>
                                        <p:strVal val="visible"/>
                                      </p:to>
                                    </p:set>
                                    <p:animEffect transition="in" filter="fade">
                                      <p:cBhvr>
                                        <p:cTn id="11" dur="1000"/>
                                        <p:tgtEl>
                                          <p:spTgt spid="487426"/>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487429"/>
                                        </p:tgtEl>
                                        <p:attrNameLst>
                                          <p:attrName>style.visibility</p:attrName>
                                        </p:attrNameLst>
                                      </p:cBhvr>
                                      <p:to>
                                        <p:strVal val="visible"/>
                                      </p:to>
                                    </p:set>
                                    <p:animEffect transition="in" filter="wipe(up)">
                                      <p:cBhvr>
                                        <p:cTn id="15" dur="5000"/>
                                        <p:tgtEl>
                                          <p:spTgt spid="487429"/>
                                        </p:tgtEl>
                                      </p:cBhvr>
                                    </p:animEffect>
                                  </p:childTnLst>
                                </p:cTn>
                              </p:par>
                            </p:childTnLst>
                          </p:cTn>
                        </p:par>
                        <p:par>
                          <p:cTn id="16" fill="hold">
                            <p:stCondLst>
                              <p:cond delay="6500"/>
                            </p:stCondLst>
                            <p:childTnLst>
                              <p:par>
                                <p:cTn id="17" presetID="22" presetClass="entr" presetSubtype="1" fill="hold" grpId="0" nodeType="afterEffect">
                                  <p:stCondLst>
                                    <p:cond delay="0"/>
                                  </p:stCondLst>
                                  <p:childTnLst>
                                    <p:set>
                                      <p:cBhvr>
                                        <p:cTn id="18" dur="1" fill="hold">
                                          <p:stCondLst>
                                            <p:cond delay="0"/>
                                          </p:stCondLst>
                                        </p:cTn>
                                        <p:tgtEl>
                                          <p:spTgt spid="487428"/>
                                        </p:tgtEl>
                                        <p:attrNameLst>
                                          <p:attrName>style.visibility</p:attrName>
                                        </p:attrNameLst>
                                      </p:cBhvr>
                                      <p:to>
                                        <p:strVal val="visible"/>
                                      </p:to>
                                    </p:set>
                                    <p:animEffect transition="in" filter="wipe(up)">
                                      <p:cBhvr>
                                        <p:cTn id="19" dur="5000"/>
                                        <p:tgtEl>
                                          <p:spTgt spid="487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7" grpId="0"/>
      <p:bldP spid="487428" grpId="0"/>
      <p:bldP spid="4874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A1777648-01BF-4EE1-A758-8EF16912F7AA}"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8192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7956328E-276B-4D2A-B720-4BD419F9EE78}"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 name="矩形 4"/>
          <p:cNvSpPr/>
          <p:nvPr/>
        </p:nvSpPr>
        <p:spPr>
          <a:xfrm>
            <a:off x="843116" y="70073"/>
            <a:ext cx="10510684" cy="34163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1.5.2 </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机器感知</a:t>
            </a:r>
            <a:endPar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 </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计算机视觉</a:t>
            </a:r>
            <a:endPar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概念：</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用计算机来实现或模拟人类的视觉功能，其主要研究目标是使计算机具有通过二维图像认知三维环境信息的能力。</a:t>
            </a:r>
            <a:endParaRPr kumimoji="0" lang="en-US" altLang="zh-CN"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985"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重要性：</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在人类感知到的外界信息中，有</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80%</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以上是通过视觉得到的。</a:t>
            </a:r>
            <a:endParaRPr kumimoji="0" lang="en-US" altLang="zh-CN"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985"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计算机视觉：</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不仅仅指对光信号的感受，它包括了对视觉信息的获取、传输、处理、存储与理解的全过程。 </a:t>
            </a:r>
            <a:endParaRPr kumimoji="0" lang="en-US" altLang="zh-CN" sz="18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p:txBody>
      </p:sp>
      <p:pic>
        <p:nvPicPr>
          <p:cNvPr id="6" name="Picture 1"/>
          <p:cNvPicPr>
            <a:picLocks noChangeAspect="1" noChangeArrowheads="1"/>
          </p:cNvPicPr>
          <p:nvPr/>
        </p:nvPicPr>
        <p:blipFill>
          <a:blip r:embed="rId1" cstate="print"/>
          <a:srcRect/>
          <a:stretch>
            <a:fillRect/>
          </a:stretch>
        </p:blipFill>
        <p:spPr bwMode="auto">
          <a:xfrm>
            <a:off x="1106745" y="4327128"/>
            <a:ext cx="5524500" cy="2394347"/>
          </a:xfrm>
          <a:prstGeom prst="rect">
            <a:avLst/>
          </a:prstGeom>
          <a:noFill/>
          <a:ln w="12700">
            <a:noFill/>
            <a:miter lim="800000"/>
            <a:headEnd/>
            <a:tailEnd/>
          </a:ln>
        </p:spPr>
      </p:pic>
      <p:pic>
        <p:nvPicPr>
          <p:cNvPr id="7" name="Picture 6" descr="File:Xbox-360-Kinect-Standalone.png">
            <a:hlinkClick r:id="rId2"/>
          </p:cNvPr>
          <p:cNvPicPr>
            <a:picLocks noChangeAspect="1" noChangeArrowheads="1"/>
          </p:cNvPicPr>
          <p:nvPr/>
        </p:nvPicPr>
        <p:blipFill>
          <a:blip r:embed="rId3" cstate="print"/>
          <a:srcRect/>
          <a:stretch>
            <a:fillRect/>
          </a:stretch>
        </p:blipFill>
        <p:spPr bwMode="auto">
          <a:xfrm>
            <a:off x="2647337" y="3537471"/>
            <a:ext cx="2286000" cy="789657"/>
          </a:xfrm>
          <a:prstGeom prst="rect">
            <a:avLst/>
          </a:prstGeom>
          <a:noFill/>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6667" y="3807388"/>
            <a:ext cx="3743116" cy="2829847"/>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A1777648-01BF-4EE1-A758-8EF16912F7AA}"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8192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7956328E-276B-4D2A-B720-4BD419F9EE78}"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 name="矩形 4"/>
          <p:cNvSpPr/>
          <p:nvPr/>
        </p:nvSpPr>
        <p:spPr>
          <a:xfrm>
            <a:off x="550606" y="286383"/>
            <a:ext cx="10992465" cy="280076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1.5.2 </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机器感知</a:t>
            </a:r>
            <a:endPar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2. </a:t>
            </a:r>
            <a:r>
              <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模式识别</a:t>
            </a:r>
            <a:endPar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模式识别的概念</a:t>
            </a:r>
            <a:endPar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是指让计算机能够对给定的事物进行鉴别，并把它归入与其相同或相似的模式中。</a:t>
            </a: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30031"/>
                </a:solidFill>
                <a:effectLst/>
                <a:uLnTx/>
                <a:uFillTx/>
                <a:latin typeface="KaiTi_GB2312" panose="02010609030101010101" pitchFamily="49" charset="-122"/>
                <a:ea typeface="KaiTi_GB2312" panose="02010609030101010101" pitchFamily="49" charset="-122"/>
                <a:cs typeface="+mn-cs"/>
              </a:rPr>
              <a:t>被鉴别的事物</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可以是物理的、化学的、生理的，也可以是文字、图像、声音等。</a:t>
            </a: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p:txBody>
      </p:sp>
      <p:grpSp>
        <p:nvGrpSpPr>
          <p:cNvPr id="10" name="组合 11"/>
          <p:cNvGrpSpPr/>
          <p:nvPr/>
        </p:nvGrpSpPr>
        <p:grpSpPr bwMode="auto">
          <a:xfrm>
            <a:off x="1247474" y="2904588"/>
            <a:ext cx="4848526" cy="3634324"/>
            <a:chOff x="468313" y="4458430"/>
            <a:chExt cx="4634155" cy="3366347"/>
          </a:xfrm>
        </p:grpSpPr>
        <p:sp>
          <p:nvSpPr>
            <p:cNvPr id="11" name="Rectangle 11"/>
            <p:cNvSpPr>
              <a:spLocks noChangeArrowheads="1"/>
            </p:cNvSpPr>
            <p:nvPr/>
          </p:nvSpPr>
          <p:spPr bwMode="auto">
            <a:xfrm>
              <a:off x="468313" y="4458430"/>
              <a:ext cx="4634155" cy="3366347"/>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宋体" panose="02010600030101010101" pitchFamily="2" charset="-122"/>
                <a:cs typeface="+mn-cs"/>
              </a:endParaRPr>
            </a:p>
          </p:txBody>
        </p:sp>
        <p:graphicFrame>
          <p:nvGraphicFramePr>
            <p:cNvPr id="12" name="Object 23"/>
            <p:cNvGraphicFramePr>
              <a:graphicFrameLocks noChangeAspect="1"/>
            </p:cNvGraphicFramePr>
            <p:nvPr/>
          </p:nvGraphicFramePr>
          <p:xfrm>
            <a:off x="2521746" y="4794273"/>
            <a:ext cx="1247775" cy="1209675"/>
          </p:xfrm>
          <a:graphic>
            <a:graphicData uri="http://schemas.openxmlformats.org/presentationml/2006/ole">
              <mc:AlternateContent xmlns:mc="http://schemas.openxmlformats.org/markup-compatibility/2006">
                <mc:Choice xmlns:v="urn:schemas-microsoft-com:vml" Requires="v">
                  <p:oleObj spid="_x0000_s1030" name="Image" r:id="rId1" imgW="3238500" imgH="3594100" progId="">
                    <p:embed/>
                  </p:oleObj>
                </mc:Choice>
                <mc:Fallback>
                  <p:oleObj name="Image" r:id="rId1" imgW="3238500" imgH="3594100" progId="">
                    <p:embed/>
                    <p:pic>
                      <p:nvPicPr>
                        <p:cNvPr id="0" name="Object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746" y="4794273"/>
                          <a:ext cx="1247775"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AutoShape 24"/>
            <p:cNvSpPr>
              <a:spLocks noChangeArrowheads="1"/>
            </p:cNvSpPr>
            <p:nvPr/>
          </p:nvSpPr>
          <p:spPr bwMode="auto">
            <a:xfrm>
              <a:off x="2688433" y="6784188"/>
              <a:ext cx="673100" cy="344487"/>
            </a:xfrm>
            <a:prstGeom prst="rightArrow">
              <a:avLst>
                <a:gd name="adj1" fmla="val 50000"/>
                <a:gd name="adj2" fmla="val 48848"/>
              </a:avLst>
            </a:prstGeom>
            <a:solidFill>
              <a:schemeClr val="accent1"/>
            </a:solidFill>
            <a:ln w="9525" algn="ctr">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mn-cs"/>
              </a:endParaRPr>
            </a:p>
          </p:txBody>
        </p:sp>
        <p:pic>
          <p:nvPicPr>
            <p:cNvPr id="14"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958" y="4568850"/>
              <a:ext cx="1020763"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8" descr="key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8220" y="6307938"/>
              <a:ext cx="625475"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31"/>
            <p:cNvGraphicFramePr>
              <a:graphicFrameLocks noChangeAspect="1"/>
            </p:cNvGraphicFramePr>
            <p:nvPr/>
          </p:nvGraphicFramePr>
          <p:xfrm>
            <a:off x="851696" y="4568576"/>
            <a:ext cx="1338262" cy="1511573"/>
          </p:xfrm>
          <a:graphic>
            <a:graphicData uri="http://schemas.openxmlformats.org/presentationml/2006/ole">
              <mc:AlternateContent xmlns:mc="http://schemas.openxmlformats.org/markup-compatibility/2006">
                <mc:Choice xmlns:v="urn:schemas-microsoft-com:vml" Requires="v">
                  <p:oleObj spid="_x0000_s1031" name="CorelPhotoPaint.Image.6" r:id="rId5" imgW="1685925" imgH="2000250" progId="">
                    <p:embed/>
                  </p:oleObj>
                </mc:Choice>
                <mc:Fallback>
                  <p:oleObj name="CorelPhotoPaint.Image.6" r:id="rId5" imgW="1685925" imgH="2000250" progId="">
                    <p:embed/>
                    <p:pic>
                      <p:nvPicPr>
                        <p:cNvPr id="0" name="Object 31"/>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51696" y="4568576"/>
                          <a:ext cx="1338262" cy="1511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21" name="Picture 7" descr="iriscollage"/>
          <p:cNvPicPr>
            <a:picLocks noChangeAspect="1" noChangeArrowheads="1"/>
          </p:cNvPicPr>
          <p:nvPr/>
        </p:nvPicPr>
        <p:blipFill>
          <a:blip r:embed="rId7" cstate="print">
            <a:lum contrast="20000"/>
          </a:blip>
          <a:srcRect l="2361" t="3270" r="2374" b="3342"/>
          <a:stretch>
            <a:fillRect/>
          </a:stretch>
        </p:blipFill>
        <p:spPr bwMode="auto">
          <a:xfrm>
            <a:off x="1454426" y="4828601"/>
            <a:ext cx="1874205" cy="1527749"/>
          </a:xfrm>
          <a:prstGeom prst="rect">
            <a:avLst/>
          </a:prstGeom>
          <a:noFill/>
          <a:ln w="9525">
            <a:noFill/>
            <a:miter lim="800000"/>
            <a:headEnd/>
            <a:tailEnd/>
          </a:ln>
          <a:effectLst>
            <a:outerShdw dist="125724" dir="2700000" algn="ctr" rotWithShape="0">
              <a:srgbClr val="CC0066">
                <a:alpha val="50000"/>
              </a:srgbClr>
            </a:outerShdw>
          </a:effectLst>
        </p:spPr>
      </p:pic>
      <p:pic>
        <p:nvPicPr>
          <p:cNvPr id="22" name="图片 6"/>
          <p:cNvPicPr>
            <a:picLocks noChangeAspect="1"/>
          </p:cNvPicPr>
          <p:nvPr/>
        </p:nvPicPr>
        <p:blipFill>
          <a:blip r:embed="rId8">
            <a:extLst>
              <a:ext uri="{28A0092B-C50C-407E-A947-70E740481C1C}">
                <a14:useLocalDpi xmlns:a14="http://schemas.microsoft.com/office/drawing/2010/main" val="0"/>
              </a:ext>
            </a:extLst>
          </a:blip>
          <a:srcRect l="9653" t="5000" r="6335"/>
          <a:stretch>
            <a:fillRect/>
          </a:stretch>
        </p:blipFill>
        <p:spPr bwMode="auto">
          <a:xfrm>
            <a:off x="6903753" y="4828601"/>
            <a:ext cx="4739890" cy="18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23"/>
          <p:cNvPicPr/>
          <p:nvPr/>
        </p:nvPicPr>
        <p:blipFill>
          <a:blip r:embed="rId9">
            <a:extLst>
              <a:ext uri="{28A0092B-C50C-407E-A947-70E740481C1C}">
                <a14:useLocalDpi xmlns:a14="http://schemas.microsoft.com/office/drawing/2010/main" val="0"/>
              </a:ext>
            </a:extLst>
          </a:blip>
          <a:stretch>
            <a:fillRect/>
          </a:stretch>
        </p:blipFill>
        <p:spPr>
          <a:xfrm>
            <a:off x="7823373" y="2730867"/>
            <a:ext cx="3217197" cy="220853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A1777648-01BF-4EE1-A758-8EF16912F7AA}"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8192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7956328E-276B-4D2A-B720-4BD419F9EE78}"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 name="矩形 4"/>
          <p:cNvSpPr/>
          <p:nvPr/>
        </p:nvSpPr>
        <p:spPr>
          <a:xfrm>
            <a:off x="550606" y="286383"/>
            <a:ext cx="10992465"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1.5.2 </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机器感知</a:t>
            </a:r>
            <a:endPar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3. </a:t>
            </a:r>
            <a:r>
              <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自然语言理处理</a:t>
            </a:r>
            <a:endPar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p:txBody>
      </p:sp>
      <p:sp>
        <p:nvSpPr>
          <p:cNvPr id="2" name="矩形 1"/>
          <p:cNvSpPr/>
          <p:nvPr/>
        </p:nvSpPr>
        <p:spPr>
          <a:xfrm>
            <a:off x="1973306" y="2454512"/>
            <a:ext cx="14157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语音处理</a:t>
            </a:r>
            <a:endPar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3" name="矩形 2"/>
          <p:cNvSpPr/>
          <p:nvPr/>
        </p:nvSpPr>
        <p:spPr>
          <a:xfrm>
            <a:off x="5080337" y="2523211"/>
            <a:ext cx="203132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自然语言理解</a:t>
            </a:r>
            <a:endPar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4" name="矩形 3"/>
          <p:cNvSpPr/>
          <p:nvPr/>
        </p:nvSpPr>
        <p:spPr>
          <a:xfrm>
            <a:off x="9197229" y="2523210"/>
            <a:ext cx="14157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机器翻译</a:t>
            </a:r>
            <a:endPar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7" name="矩形 6"/>
          <p:cNvSpPr/>
          <p:nvPr/>
        </p:nvSpPr>
        <p:spPr>
          <a:xfrm>
            <a:off x="1354239" y="1680083"/>
            <a:ext cx="1040501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自然语言处理就是要研究人类与计算机之间进行有效交流的各种理论和方法。</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0565" y="3007760"/>
            <a:ext cx="3298784" cy="1472074"/>
          </a:xfrm>
          <a:prstGeom prst="rect">
            <a:avLst/>
          </a:prstGeom>
        </p:spPr>
      </p:pic>
      <p:pic>
        <p:nvPicPr>
          <p:cNvPr id="9" name="图片 8"/>
          <p:cNvPicPr>
            <a:picLocks noChangeAspect="1"/>
          </p:cNvPicPr>
          <p:nvPr/>
        </p:nvPicPr>
        <p:blipFill>
          <a:blip r:embed="rId2"/>
          <a:stretch>
            <a:fillRect/>
          </a:stretch>
        </p:blipFill>
        <p:spPr>
          <a:xfrm>
            <a:off x="0" y="4645055"/>
            <a:ext cx="4643043" cy="2076420"/>
          </a:xfrm>
          <a:prstGeom prst="rect">
            <a:avLst/>
          </a:prstGeom>
        </p:spPr>
      </p:pic>
      <p:pic>
        <p:nvPicPr>
          <p:cNvPr id="11" name="图片 10"/>
          <p:cNvPicPr>
            <a:picLocks noChangeAspect="1"/>
          </p:cNvPicPr>
          <p:nvPr/>
        </p:nvPicPr>
        <p:blipFill>
          <a:blip r:embed="rId3"/>
          <a:stretch>
            <a:fillRect/>
          </a:stretch>
        </p:blipFill>
        <p:spPr>
          <a:xfrm>
            <a:off x="270262" y="4584683"/>
            <a:ext cx="1066742" cy="1089439"/>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8453" y="3655675"/>
            <a:ext cx="3410467" cy="1918388"/>
          </a:xfrm>
          <a:prstGeom prst="rect">
            <a:avLst/>
          </a:prstGeom>
        </p:spPr>
      </p:pic>
      <p:sp>
        <p:nvSpPr>
          <p:cNvPr id="16" name="矩形 15"/>
          <p:cNvSpPr/>
          <p:nvPr/>
        </p:nvSpPr>
        <p:spPr>
          <a:xfrm>
            <a:off x="4400986" y="5706156"/>
            <a:ext cx="3565400"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3333"/>
                </a:solidFill>
                <a:effectLst/>
                <a:uLnTx/>
                <a:uFillTx/>
                <a:latin typeface="Helvetica Neue"/>
                <a:ea typeface="等线" panose="02010600030101010101" charset="-122"/>
                <a:cs typeface="+mn-cs"/>
              </a:rPr>
              <a:t>“不出</a:t>
            </a:r>
            <a:r>
              <a:rPr kumimoji="0" lang="en-US" altLang="zh-CN" sz="2400" b="1" i="0" u="none" strike="noStrike" kern="1200" cap="none" spc="0" normalizeH="0" baseline="0" noProof="0" dirty="0">
                <a:ln>
                  <a:noFill/>
                </a:ln>
                <a:solidFill>
                  <a:srgbClr val="333333"/>
                </a:solidFill>
                <a:effectLst/>
                <a:uLnTx/>
                <a:uFillTx/>
                <a:latin typeface="Helvetica Neue"/>
                <a:ea typeface="等线" panose="02010600030101010101" charset="-122"/>
                <a:cs typeface="+mn-cs"/>
              </a:rPr>
              <a:t>5</a:t>
            </a:r>
            <a:r>
              <a:rPr kumimoji="0" lang="zh-CN" altLang="en-US" sz="2400" b="1" i="0" u="none" strike="noStrike" kern="1200" cap="none" spc="0" normalizeH="0" baseline="0" noProof="0" dirty="0">
                <a:ln>
                  <a:noFill/>
                </a:ln>
                <a:solidFill>
                  <a:srgbClr val="333333"/>
                </a:solidFill>
                <a:effectLst/>
                <a:uLnTx/>
                <a:uFillTx/>
                <a:latin typeface="Helvetica Neue"/>
                <a:ea typeface="等线" panose="02010600030101010101" charset="-122"/>
                <a:cs typeface="+mn-cs"/>
              </a:rPr>
              <a:t>年，机器将可理解</a:t>
            </a:r>
            <a:endParaRPr kumimoji="0" lang="en-US" altLang="zh-CN" sz="2400" b="1" i="0" u="none" strike="noStrike" kern="1200" cap="none" spc="0" normalizeH="0" baseline="0" noProof="0" dirty="0">
              <a:ln>
                <a:noFill/>
              </a:ln>
              <a:solidFill>
                <a:srgbClr val="333333"/>
              </a:solidFill>
              <a:effectLst/>
              <a:uLnTx/>
              <a:uFillTx/>
              <a:latin typeface="Helvetica Neue"/>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3333"/>
                </a:solidFill>
                <a:effectLst/>
                <a:uLnTx/>
                <a:uFillTx/>
                <a:latin typeface="Helvetica Neue"/>
                <a:ea typeface="等线" panose="02010600030101010101" charset="-122"/>
                <a:cs typeface="+mn-cs"/>
              </a:rPr>
              <a:t>自然语言”</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7" name="图片 16"/>
          <p:cNvPicPr>
            <a:picLocks noChangeAspect="1"/>
          </p:cNvPicPr>
          <p:nvPr/>
        </p:nvPicPr>
        <p:blipFill>
          <a:blip r:embed="rId5"/>
          <a:stretch>
            <a:fillRect/>
          </a:stretch>
        </p:blipFill>
        <p:spPr>
          <a:xfrm>
            <a:off x="8279013" y="3292685"/>
            <a:ext cx="3559999" cy="3080414"/>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A1777648-01BF-4EE1-A758-8EF16912F7AA}"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8192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7956328E-276B-4D2A-B720-4BD419F9EE78}"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 name="矩形 4"/>
          <p:cNvSpPr/>
          <p:nvPr/>
        </p:nvSpPr>
        <p:spPr>
          <a:xfrm>
            <a:off x="550606" y="286383"/>
            <a:ext cx="10992465"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1.5.2 </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机器感知</a:t>
            </a:r>
            <a:endPar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3. </a:t>
            </a:r>
            <a:r>
              <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自然语言理处理</a:t>
            </a:r>
            <a:endPar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54584" y="177667"/>
            <a:ext cx="11683087" cy="25545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1.5.3 </a:t>
            </a:r>
            <a:r>
              <a:rPr kumimoji="0" lang="zh-CN" altLang="en-US"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机器行为</a:t>
            </a:r>
            <a:endParaRPr kumimoji="0" lang="en-US" altLang="zh-CN"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智能控制</a:t>
            </a:r>
            <a:r>
              <a:rPr kumimoji="0" lang="en-US" altLang="zh-CN"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a:t>
            </a:r>
            <a:r>
              <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制造</a:t>
            </a:r>
            <a:endPar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智能控制的概念</a:t>
            </a:r>
            <a:endPar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6985"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是指那种无需或需要尽可能少的人工干预就能独立的驱动智能机器实现其目标的控制过程。它是人工智能技术与传统自动控制技术相结合的产物。</a:t>
            </a:r>
            <a:endParaRPr kumimoji="0" lang="en-US" altLang="zh-CN"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985"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主要应用领域</a:t>
            </a:r>
            <a:endPar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p:txBody>
      </p:sp>
      <p:pic>
        <p:nvPicPr>
          <p:cNvPr id="17" name="Picture 3"/>
          <p:cNvPicPr>
            <a:picLocks noChangeAspect="1" noChangeArrowheads="1"/>
          </p:cNvPicPr>
          <p:nvPr/>
        </p:nvPicPr>
        <p:blipFill>
          <a:blip r:embed="rId1" cstate="print"/>
          <a:srcRect/>
          <a:stretch>
            <a:fillRect/>
          </a:stretch>
        </p:blipFill>
        <p:spPr bwMode="auto">
          <a:xfrm>
            <a:off x="381279" y="2865474"/>
            <a:ext cx="2487406" cy="2764453"/>
          </a:xfrm>
          <a:prstGeom prst="rect">
            <a:avLst/>
          </a:prstGeom>
          <a:noFill/>
          <a:ln w="9525">
            <a:noFill/>
            <a:miter lim="800000"/>
            <a:headEnd/>
            <a:tailEnd/>
          </a:ln>
        </p:spPr>
      </p:pic>
      <p:pic>
        <p:nvPicPr>
          <p:cNvPr id="18" name="Picture 2"/>
          <p:cNvPicPr>
            <a:picLocks noChangeAspect="1" noChangeArrowheads="1"/>
          </p:cNvPicPr>
          <p:nvPr/>
        </p:nvPicPr>
        <p:blipFill>
          <a:blip r:embed="rId2" cstate="print"/>
          <a:srcRect/>
          <a:stretch>
            <a:fillRect/>
          </a:stretch>
        </p:blipFill>
        <p:spPr bwMode="auto">
          <a:xfrm>
            <a:off x="8926341" y="4870899"/>
            <a:ext cx="2853346" cy="1791181"/>
          </a:xfrm>
          <a:prstGeom prst="rect">
            <a:avLst/>
          </a:prstGeom>
          <a:noFill/>
          <a:ln w="9525">
            <a:noFill/>
            <a:miter lim="800000"/>
            <a:headEnd/>
            <a:tailEnd/>
          </a:ln>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173" y="2865474"/>
            <a:ext cx="3144030" cy="1810698"/>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6612" y="4602744"/>
            <a:ext cx="3084634" cy="2054366"/>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2458" y="478609"/>
            <a:ext cx="10814986" cy="569386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1.5.4 </a:t>
            </a:r>
            <a:r>
              <a:rPr kumimoji="0" lang="zh-CN" altLang="en-US" sz="5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机器学习</a:t>
            </a:r>
            <a:endParaRPr kumimoji="0" lang="en-US" altLang="zh-CN" sz="5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508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  机器学习就是让计算机能够像人那样自动地获取新知识，并在实践中不断地完善自我和增强能力。</a:t>
            </a:r>
            <a:endParaRPr kumimoji="0" lang="en-US" altLang="zh-CN" sz="32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508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 </a:t>
            </a:r>
            <a:endParaRPr kumimoji="0" lang="zh-CN" altLang="en-US" sz="32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  机器学习是机器获取知识的根本途径，同时也是机器具有智能的重要标志。</a:t>
            </a:r>
            <a:endParaRPr kumimoji="0" lang="en-US" altLang="zh-CN" sz="32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10795"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  机器学习有多种不同的分类方法，如果按照对人类学习的模拟方式，机器学习可分为符号学习和神经学习等</a:t>
            </a:r>
            <a:endParaRPr kumimoji="0" lang="zh-CN" altLang="en-US" sz="18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97653" y="200817"/>
            <a:ext cx="10814986" cy="32316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1.5.4 </a:t>
            </a:r>
            <a:r>
              <a:rPr kumimoji="0" lang="zh-CN" altLang="en-US"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机器学习</a:t>
            </a:r>
            <a:endParaRPr kumimoji="0" lang="en-US" altLang="zh-CN"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KaiTi_GB2312" panose="02010609030101010101" pitchFamily="49" charset="-122"/>
                <a:cs typeface="+mn-cs"/>
              </a:rPr>
              <a:t>1. </a:t>
            </a:r>
            <a:r>
              <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符号学习</a:t>
            </a:r>
            <a:endPar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符号学习的概念</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是指从功能上模拟人类学习能力的机器学习方法，它是一种基于符号主义学派的机器学习观点。</a:t>
            </a:r>
            <a:endParaRPr kumimoji="0" lang="en-US" altLang="zh-CN"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符号学习的类型</a:t>
            </a:r>
            <a:endPar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6985"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可根据学习策略，即学习中所使用的推理方法，将其分为记忆学习、归纳学习、演绎学习等。</a:t>
            </a: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p:txBody>
      </p:sp>
      <p:sp>
        <p:nvSpPr>
          <p:cNvPr id="3" name="矩形 2"/>
          <p:cNvSpPr/>
          <p:nvPr/>
        </p:nvSpPr>
        <p:spPr>
          <a:xfrm>
            <a:off x="597653" y="3663965"/>
            <a:ext cx="10907582" cy="267765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2. </a:t>
            </a:r>
            <a:r>
              <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神经学习</a:t>
            </a:r>
            <a:endPar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神经学习的概念</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神经学习也称为连接学习，它是一种基于人工神经网络的学习方法。现有研究表明，人脑的学习和记忆过程都是通过神经系统来完成的。在神经系统中，神经元既是学习的基本单位，同时也是记忆的基本单位。</a:t>
            </a:r>
            <a:endParaRPr kumimoji="0" lang="en-US" altLang="zh-CN"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神经学习的类型</a:t>
            </a:r>
            <a:endParaRPr kumimoji="0" lang="zh-CN" altLang="en-US" sz="24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508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6300"/>
                </a:solidFill>
                <a:effectLst/>
                <a:uLnTx/>
                <a:uFillTx/>
                <a:latin typeface="KaiTi_GB2312" panose="02010609030101010101" pitchFamily="49" charset="-122"/>
                <a:ea typeface="KaiTi_GB2312" panose="02010609030101010101" pitchFamily="49" charset="-122"/>
                <a:cs typeface="+mn-cs"/>
              </a:rPr>
              <a:t>感知器学习、</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KaiTi_GB2312" panose="02010609030101010101" pitchFamily="49" charset="-122"/>
                <a:cs typeface="+mn-cs"/>
              </a:rPr>
              <a:t>BP</a:t>
            </a:r>
            <a:r>
              <a:rPr kumimoji="0" lang="zh-CN" altLang="en-US" sz="2400" b="0" i="0" u="none" strike="noStrike" kern="1200" cap="none" spc="0" normalizeH="0" baseline="0" noProof="0" dirty="0">
                <a:ln>
                  <a:noFill/>
                </a:ln>
                <a:solidFill>
                  <a:srgbClr val="006300"/>
                </a:solidFill>
                <a:effectLst/>
                <a:uLnTx/>
                <a:uFillTx/>
                <a:latin typeface="KaiTi_GB2312" panose="02010609030101010101" pitchFamily="49" charset="-122"/>
                <a:ea typeface="KaiTi_GB2312" panose="02010609030101010101" pitchFamily="49" charset="-122"/>
                <a:cs typeface="+mn-cs"/>
              </a:rPr>
              <a:t>网络学习、</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KaiTi_GB2312" panose="02010609030101010101" pitchFamily="49" charset="-122"/>
                <a:cs typeface="+mn-cs"/>
              </a:rPr>
              <a:t>Hopfield</a:t>
            </a:r>
            <a:r>
              <a:rPr kumimoji="0" lang="zh-CN" altLang="en-US" sz="2400" b="0" i="0" u="none" strike="noStrike" kern="1200" cap="none" spc="0" normalizeH="0" baseline="0" noProof="0" dirty="0">
                <a:ln>
                  <a:noFill/>
                </a:ln>
                <a:solidFill>
                  <a:srgbClr val="006300"/>
                </a:solidFill>
                <a:effectLst/>
                <a:uLnTx/>
                <a:uFillTx/>
                <a:latin typeface="KaiTi_GB2312" panose="02010609030101010101" pitchFamily="49" charset="-122"/>
                <a:ea typeface="KaiTi_GB2312" panose="02010609030101010101" pitchFamily="49" charset="-122"/>
                <a:cs typeface="+mn-cs"/>
              </a:rPr>
              <a:t>网络</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13400" y="536482"/>
            <a:ext cx="10814986" cy="507831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1.5.5 </a:t>
            </a:r>
            <a:r>
              <a:rPr kumimoji="0" lang="zh-CN" altLang="en-US" sz="5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计算智能</a:t>
            </a:r>
            <a:endParaRPr kumimoji="0" lang="en-US" altLang="zh-CN" sz="5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762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计算智能（</a:t>
            </a:r>
            <a:r>
              <a:rPr kumimoji="0" lang="en-US" altLang="zh-CN" sz="36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Computational Intelligence</a:t>
            </a:r>
            <a:r>
              <a:rPr kumimoji="0" lang="zh-CN" altLang="en-US" sz="36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a:t>
            </a:r>
            <a:r>
              <a:rPr kumimoji="0" lang="en-US" altLang="zh-CN" sz="36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CI</a:t>
            </a:r>
            <a:r>
              <a:rPr kumimoji="0" lang="zh-CN" altLang="en-US" sz="36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）是借鉴仿生学的思想，基于人们对生物体智能机理的认识，采用数值计算的方法去模拟和实现人类的智能。</a:t>
            </a:r>
            <a:endParaRPr kumimoji="0" lang="en-US" altLang="zh-CN" sz="36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762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762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计算智能的三大基本领域包括神经计算、进化计算、模糊计算。</a:t>
            </a:r>
            <a:endParaRPr kumimoji="0" lang="zh-CN" altLang="en-US" sz="11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0722" y="131369"/>
            <a:ext cx="10814986" cy="34778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1.5.5 </a:t>
            </a:r>
            <a:r>
              <a:rPr kumimoji="0" lang="zh-CN" altLang="en-US"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计算智能</a:t>
            </a:r>
            <a:endParaRPr kumimoji="0" lang="en-US" altLang="zh-CN"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KaiTi_GB2312" panose="02010609030101010101" pitchFamily="49" charset="-122"/>
                <a:cs typeface="+mn-cs"/>
              </a:rPr>
              <a:t>1. </a:t>
            </a:r>
            <a:r>
              <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神经计算</a:t>
            </a:r>
            <a:endPar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762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神经计算的概念：</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亦称神经网络</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(Neural Network</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NN)</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，它是通过对大量人工神经元的广泛并行互联所形成的一种人工网络系统，用于模拟生物神经系统的结构和功能。</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762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主要研究内容：</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包括人工神经元的结构和模型，人工神经网络的互连结构和系统模型，基于神经网络的联结学习机制等</a:t>
            </a:r>
            <a:endParaRPr kumimoji="0" lang="en-US" altLang="zh-CN"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762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神经网络</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具有自学习、自组织、自适应、联想、模糊推理等能力，在模仿生物神经计算方面有一定优势。目前，神经计算的研究和应用已渗透到许多领域，如机器学习、专家系统、智能控制、模式识别等。</a:t>
            </a:r>
            <a:endParaRPr kumimoji="0" lang="zh-CN" altLang="en-US" sz="16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p:txBody>
      </p:sp>
      <p:pic>
        <p:nvPicPr>
          <p:cNvPr id="4" name="图片 3"/>
          <p:cNvPicPr>
            <a:picLocks noChangeAspect="1"/>
          </p:cNvPicPr>
          <p:nvPr/>
        </p:nvPicPr>
        <p:blipFill>
          <a:blip r:embed="rId1"/>
          <a:stretch>
            <a:fillRect/>
          </a:stretch>
        </p:blipFill>
        <p:spPr>
          <a:xfrm>
            <a:off x="7463557" y="3900463"/>
            <a:ext cx="2791613" cy="2957537"/>
          </a:xfrm>
          <a:prstGeom prst="rect">
            <a:avLst/>
          </a:prstGeom>
        </p:spPr>
      </p:pic>
      <p:pic>
        <p:nvPicPr>
          <p:cNvPr id="102" name="图片 101"/>
          <p:cNvPicPr>
            <a:picLocks noChangeAspect="1"/>
          </p:cNvPicPr>
          <p:nvPr/>
        </p:nvPicPr>
        <p:blipFill>
          <a:blip r:embed="rId2"/>
          <a:stretch>
            <a:fillRect/>
          </a:stretch>
        </p:blipFill>
        <p:spPr>
          <a:xfrm>
            <a:off x="1360539" y="3498277"/>
            <a:ext cx="4702481" cy="3444492"/>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0722" y="131369"/>
            <a:ext cx="10814986" cy="34778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1.5.5 </a:t>
            </a:r>
            <a:r>
              <a:rPr kumimoji="0" lang="zh-CN" altLang="en-US"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计算智能</a:t>
            </a:r>
            <a:endParaRPr kumimoji="0" lang="en-US" altLang="zh-CN"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2. </a:t>
            </a:r>
            <a:r>
              <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进化计算</a:t>
            </a:r>
            <a:endPar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进化计算的概念</a:t>
            </a:r>
            <a:endPar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6985"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是一种模拟自然界生物进化过程与机制，进行问题求解的自组织、自适应的随机搜索技术。它以达尔文进化论的</a:t>
            </a:r>
            <a:r>
              <a:rPr kumimoji="0" lang="zh-CN" altLang="en-US" sz="20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物竟天择、适者生存</a:t>
            </a:r>
            <a:r>
              <a:rPr kumimoji="0" lang="zh-CN" altLang="en-US" sz="20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作为算法的进化规则，并结合孟德尔的遗传变异理论，将生物进化过程中的</a:t>
            </a:r>
            <a:r>
              <a:rPr kumimoji="0" lang="zh-CN" altLang="en-US" sz="2000" b="0" i="0" u="none" strike="noStrike" kern="1200" cap="none" spc="0" normalizeH="0" baseline="0" noProof="0" dirty="0">
                <a:ln>
                  <a:noFill/>
                </a:ln>
                <a:solidFill>
                  <a:srgbClr val="630031"/>
                </a:solidFill>
                <a:effectLst/>
                <a:uLnTx/>
                <a:uFillTx/>
                <a:latin typeface="KaiTi_GB2312" panose="02010609030101010101" pitchFamily="49" charset="-122"/>
                <a:ea typeface="KaiTi_GB2312" panose="02010609030101010101" pitchFamily="49" charset="-122"/>
                <a:cs typeface="+mn-cs"/>
              </a:rPr>
              <a:t>繁殖、变异、竞争和选择</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引入到了算法中，是一种对人类智能的演化模拟方法。</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进化计算的主要分支</a:t>
            </a:r>
            <a:endParaRPr kumimoji="0" lang="zh-CN" altLang="en-US" sz="20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6985"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遗传算法、进化策略、进化规划和遗传规划四大分支。其中，遗传算法是进化计算中最初形成的一种具有普遍影响的模拟进化优化算法。</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33112" y="3559376"/>
            <a:ext cx="4062345" cy="3298624"/>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7A79BDFA-BF8C-4FD7-8A7C-BD41CB06DCC6}"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63491"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A82D0113-7A0E-484A-8402-26F4B264207E}"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88450" name="Rectangle 2"/>
          <p:cNvSpPr>
            <a:spLocks noChangeArrowheads="1"/>
          </p:cNvSpPr>
          <p:nvPr/>
        </p:nvSpPr>
        <p:spPr bwMode="auto">
          <a:xfrm>
            <a:off x="1919289" y="836613"/>
            <a:ext cx="5616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O"/>
              <a:defRPr/>
            </a:pP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约翰</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mn-cs"/>
              </a:rPr>
              <a:t>·</a:t>
            </a:r>
            <a:r>
              <a:rPr kumimoji="1" lang="en-US" altLang="zh-CN"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麦卡锡</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rPr>
              <a:t>人工智能之父</a:t>
            </a:r>
            <a:endPar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grpSp>
        <p:nvGrpSpPr>
          <p:cNvPr id="488451" name="Group 3"/>
          <p:cNvGrpSpPr/>
          <p:nvPr/>
        </p:nvGrpSpPr>
        <p:grpSpPr bwMode="auto">
          <a:xfrm>
            <a:off x="1935163" y="1412876"/>
            <a:ext cx="5688012" cy="5256213"/>
            <a:chOff x="259" y="890"/>
            <a:chExt cx="3583" cy="3311"/>
          </a:xfrm>
        </p:grpSpPr>
        <p:sp>
          <p:nvSpPr>
            <p:cNvPr id="63495" name="AutoShape 4"/>
            <p:cNvSpPr>
              <a:spLocks noChangeArrowheads="1"/>
            </p:cNvSpPr>
            <p:nvPr/>
          </p:nvSpPr>
          <p:spPr bwMode="auto">
            <a:xfrm>
              <a:off x="259" y="890"/>
              <a:ext cx="3583" cy="3311"/>
            </a:xfrm>
            <a:prstGeom prst="flowChartAlternateProcess">
              <a:avLst/>
            </a:prstGeom>
            <a:gradFill rotWithShape="1">
              <a:gsLst>
                <a:gs pos="0">
                  <a:srgbClr val="6699FF">
                    <a:alpha val="53998"/>
                  </a:srgbClr>
                </a:gs>
                <a:gs pos="100000">
                  <a:srgbClr val="E7EFFF"/>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63496" name="Rectangle 5"/>
            <p:cNvSpPr>
              <a:spLocks noChangeArrowheads="1"/>
            </p:cNvSpPr>
            <p:nvPr/>
          </p:nvSpPr>
          <p:spPr bwMode="auto">
            <a:xfrm>
              <a:off x="394" y="1227"/>
              <a:ext cx="3448" cy="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1927</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年出生于美国波士顿；</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1956</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年发起达特茅斯会议，并</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F3300"/>
                  </a:solidFill>
                  <a:effectLst/>
                  <a:uLnTx/>
                  <a:uFillTx/>
                  <a:latin typeface="仿宋_GB2312" pitchFamily="49" charset="-122"/>
                  <a:ea typeface="仿宋_GB2312" pitchFamily="49" charset="-122"/>
                  <a:cs typeface="+mn-cs"/>
                </a:rPr>
                <a:t>   提出</a:t>
              </a:r>
              <a:r>
                <a:rPr kumimoji="0" lang="zh-CN" altLang="en-US" sz="2800" b="1" i="0" u="none" strike="noStrike" kern="1200" cap="none" spc="0" normalizeH="0" baseline="0" noProof="0" dirty="0">
                  <a:ln>
                    <a:noFill/>
                  </a:ln>
                  <a:solidFill>
                    <a:srgbClr val="FF3300"/>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dirty="0">
                  <a:ln>
                    <a:noFill/>
                  </a:ln>
                  <a:solidFill>
                    <a:srgbClr val="FF3300"/>
                  </a:solidFill>
                  <a:effectLst/>
                  <a:uLnTx/>
                  <a:uFillTx/>
                  <a:latin typeface="仿宋_GB2312" pitchFamily="49" charset="-122"/>
                  <a:ea typeface="仿宋_GB2312" pitchFamily="49" charset="-122"/>
                  <a:cs typeface="+mn-cs"/>
                </a:rPr>
                <a:t>人工智能</a:t>
              </a:r>
              <a:r>
                <a:rPr kumimoji="0" lang="zh-CN" altLang="en-US" sz="2800" b="1" i="0" u="none" strike="noStrike" kern="1200" cap="none" spc="0" normalizeH="0" baseline="0" noProof="0" dirty="0">
                  <a:ln>
                    <a:noFill/>
                  </a:ln>
                  <a:solidFill>
                    <a:srgbClr val="FF3300"/>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dirty="0">
                  <a:ln>
                    <a:noFill/>
                  </a:ln>
                  <a:solidFill>
                    <a:srgbClr val="FF3300"/>
                  </a:solidFill>
                  <a:effectLst/>
                  <a:uLnTx/>
                  <a:uFillTx/>
                  <a:latin typeface="仿宋_GB2312" pitchFamily="49" charset="-122"/>
                  <a:ea typeface="仿宋_GB2312" pitchFamily="49" charset="-122"/>
                  <a:cs typeface="+mn-cs"/>
                </a:rPr>
                <a:t>概念</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1958</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年与明斯基一起创建世界</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上第</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个人工智能实验室；</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发明剪枝算法；</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1959</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年开发</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LISP</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语言；</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1971</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年获图灵奖</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p:txBody>
        </p:sp>
      </p:grpSp>
      <p:pic>
        <p:nvPicPr>
          <p:cNvPr id="488454" name="Picture 6" descr="麦卡锡"/>
          <p:cNvPicPr>
            <a:picLocks noChangeAspect="1" noChangeArrowheads="1"/>
          </p:cNvPicPr>
          <p:nvPr/>
        </p:nvPicPr>
        <p:blipFill>
          <a:blip r:embed="rId1">
            <a:extLst>
              <a:ext uri="{28A0092B-C50C-407E-A947-70E740481C1C}">
                <a14:useLocalDpi xmlns:a14="http://schemas.microsoft.com/office/drawing/2010/main" val="0"/>
              </a:ext>
            </a:extLst>
          </a:blip>
          <a:srcRect l="6804" t="28978" r="53255" b="9648"/>
          <a:stretch>
            <a:fillRect/>
          </a:stretch>
        </p:blipFill>
        <p:spPr bwMode="auto">
          <a:xfrm>
            <a:off x="7824789" y="2205038"/>
            <a:ext cx="237648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88450"/>
                                        </p:tgtEl>
                                        <p:attrNameLst>
                                          <p:attrName>style.visibility</p:attrName>
                                        </p:attrNameLst>
                                      </p:cBhvr>
                                      <p:to>
                                        <p:strVal val="visible"/>
                                      </p:to>
                                    </p:set>
                                    <p:animEffect transition="in" filter="strips(downRight)">
                                      <p:cBhvr>
                                        <p:cTn id="7" dur="2000"/>
                                        <p:tgtEl>
                                          <p:spTgt spid="488450"/>
                                        </p:tgtEl>
                                      </p:cBhvr>
                                    </p:animEffect>
                                  </p:childTnLst>
                                </p:cTn>
                              </p:par>
                            </p:childTnLst>
                          </p:cTn>
                        </p:par>
                        <p:par>
                          <p:cTn id="8" fill="hold">
                            <p:stCondLst>
                              <p:cond delay="2000"/>
                            </p:stCondLst>
                            <p:childTnLst>
                              <p:par>
                                <p:cTn id="9" presetID="12" presetClass="entr" presetSubtype="2" fill="hold" nodeType="afterEffect">
                                  <p:stCondLst>
                                    <p:cond delay="0"/>
                                  </p:stCondLst>
                                  <p:childTnLst>
                                    <p:set>
                                      <p:cBhvr>
                                        <p:cTn id="10" dur="1" fill="hold">
                                          <p:stCondLst>
                                            <p:cond delay="0"/>
                                          </p:stCondLst>
                                        </p:cTn>
                                        <p:tgtEl>
                                          <p:spTgt spid="488454"/>
                                        </p:tgtEl>
                                        <p:attrNameLst>
                                          <p:attrName>style.visibility</p:attrName>
                                        </p:attrNameLst>
                                      </p:cBhvr>
                                      <p:to>
                                        <p:strVal val="visible"/>
                                      </p:to>
                                    </p:set>
                                    <p:animEffect transition="in" filter="slide(fromRight)">
                                      <p:cBhvr>
                                        <p:cTn id="11" dur="500"/>
                                        <p:tgtEl>
                                          <p:spTgt spid="488454"/>
                                        </p:tgtEl>
                                      </p:cBhvr>
                                    </p:animEffect>
                                  </p:childTnLst>
                                </p:cTn>
                              </p:par>
                            </p:childTnLst>
                          </p:cTn>
                        </p:par>
                        <p:par>
                          <p:cTn id="12" fill="hold">
                            <p:stCondLst>
                              <p:cond delay="2500"/>
                            </p:stCondLst>
                            <p:childTnLst>
                              <p:par>
                                <p:cTn id="13" presetID="12" presetClass="entr" presetSubtype="8" fill="hold" nodeType="afterEffect">
                                  <p:stCondLst>
                                    <p:cond delay="0"/>
                                  </p:stCondLst>
                                  <p:childTnLst>
                                    <p:set>
                                      <p:cBhvr>
                                        <p:cTn id="14" dur="1" fill="hold">
                                          <p:stCondLst>
                                            <p:cond delay="0"/>
                                          </p:stCondLst>
                                        </p:cTn>
                                        <p:tgtEl>
                                          <p:spTgt spid="488451"/>
                                        </p:tgtEl>
                                        <p:attrNameLst>
                                          <p:attrName>style.visibility</p:attrName>
                                        </p:attrNameLst>
                                      </p:cBhvr>
                                      <p:to>
                                        <p:strVal val="visible"/>
                                      </p:to>
                                    </p:set>
                                    <p:animEffect transition="in" filter="slide(fromLeft)">
                                      <p:cBhvr>
                                        <p:cTn id="15" dur="500"/>
                                        <p:tgtEl>
                                          <p:spTgt spid="488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40722" y="131369"/>
            <a:ext cx="10814986" cy="58169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1.5.5 </a:t>
            </a:r>
            <a:r>
              <a:rPr kumimoji="0" lang="zh-CN" altLang="en-US"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计算智能</a:t>
            </a:r>
            <a:endParaRPr kumimoji="0" lang="en-US" altLang="zh-CN" sz="36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3.</a:t>
            </a:r>
            <a:r>
              <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模糊计算</a:t>
            </a:r>
            <a:endParaRPr kumimoji="0" lang="en-US" altLang="zh-CN"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8255"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模糊计算：</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亦称模糊系统，是通过对人类处理模糊现象的认知能力的认识，用模糊集合和模糊逻辑去模拟人类的智能行为的。模糊集合与模糊逻辑是美国加州大学扎德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KaiTi_GB2312" panose="02010609030101010101" pitchFamily="49" charset="-122"/>
                <a:cs typeface="+mn-cs"/>
              </a:rPr>
              <a:t>Zadeh</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教授</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1965</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年提出来的一种处理因模糊而引起的不确定性的有效方法。</a:t>
            </a:r>
            <a:endParaRPr kumimoji="0" lang="en-US" altLang="zh-CN"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8255"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9525"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模糊概念的定义</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：通常，人们把那种因没有严格边界划分而无法精确刻画的现象称为模糊现象，并把反映模糊现象的各种概念称为模糊概念。例如，</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大</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小</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多</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少</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等。</a:t>
            </a:r>
            <a:endParaRPr kumimoji="0" lang="en-US" altLang="zh-CN"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9525"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889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模糊概念的表示</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：通常是用模糊集合来表示的，而模糊集合又是用隶属函数来刻画的。一个隶属函数描述一个模糊概念，其函数值为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[0, 1]</a:t>
            </a: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区间的实数，用来描述函数自变量所代表的模糊事件隶属于该模糊概念的程度。</a:t>
            </a: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71274" y="212392"/>
            <a:ext cx="10814986" cy="36625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1.5.6 </a:t>
            </a:r>
            <a:r>
              <a:rPr kumimoji="0" lang="zh-CN" altLang="en-US" sz="4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分布智能</a:t>
            </a:r>
            <a:endParaRPr kumimoji="0" lang="zh-CN" altLang="en-US" sz="4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rPr>
              <a:t>分布智能的概念</a:t>
            </a:r>
            <a:endParaRPr kumimoji="0" lang="zh-CN" altLang="en-US" sz="2400" b="0"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分布智能主要研究在逻辑上或物理上分布的智能系统之间如何相互协调各自的智能行为，实现问题的并行求解。</a:t>
            </a:r>
            <a:endParaRPr kumimoji="0" lang="en-US" altLang="zh-CN"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1.5.7 </a:t>
            </a:r>
            <a:r>
              <a:rPr kumimoji="0" lang="zh-CN" altLang="en-US" sz="4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智能系统</a:t>
            </a:r>
            <a:endParaRPr kumimoji="0" lang="zh-CN" altLang="en-US" sz="4400" b="0"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6985"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智能系统可以泛指各种具有智能特征和功能的软硬件系统。这里主要介绍除前述研究内容以外的专家系统和智能决策支持系统。 </a:t>
            </a:r>
            <a:endParaRPr kumimoji="0" lang="zh-CN" altLang="en-US" sz="500" b="1" i="0" u="none" strike="noStrike" kern="1200" cap="none" spc="0" normalizeH="0" baseline="0" noProof="0" dirty="0">
              <a:ln>
                <a:noFill/>
              </a:ln>
              <a:solidFill>
                <a:srgbClr val="A4001F"/>
              </a:solidFill>
              <a:effectLst/>
              <a:uLnTx/>
              <a:uFillTx/>
              <a:latin typeface="KaiTi_GB2312" panose="02010609030101010101" pitchFamily="49" charset="-122"/>
              <a:ea typeface="KaiTi_GB2312" panose="02010609030101010101" pitchFamily="49" charset="-122"/>
              <a:cs typeface="+mn-cs"/>
            </a:endParaRPr>
          </a:p>
        </p:txBody>
      </p:sp>
      <p:sp>
        <p:nvSpPr>
          <p:cNvPr id="8" name="矩形 7"/>
          <p:cNvSpPr/>
          <p:nvPr/>
        </p:nvSpPr>
        <p:spPr>
          <a:xfrm>
            <a:off x="771274" y="4116944"/>
            <a:ext cx="5259136" cy="255454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rPr>
              <a:t>专家系统</a:t>
            </a:r>
            <a:endParaRPr kumimoji="0" lang="zh-CN" altLang="en-US" sz="2000" b="1" i="0" u="none" strike="noStrike" kern="1200" cap="none" spc="0" normalizeH="0" baseline="0" noProof="0" dirty="0">
              <a:ln>
                <a:noFill/>
              </a:ln>
              <a:solidFill>
                <a:srgbClr val="FF0000"/>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专家系统是一种基于知识的智能系统，它将领域专家的经验用知识表示方法表示出来，并放入知识库中，供推理机使用。</a:t>
            </a:r>
            <a:endPar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endParaRPr>
          </a:p>
          <a:p>
            <a:pPr marL="0" marR="635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随着计算网络、多</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Agent</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、计算智能等技术的发展，出现了模糊专家系统、神经网络专家系统、基于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KaiTi_GB2312" panose="02010609030101010101" pitchFamily="49" charset="-122"/>
                <a:cs typeface="+mn-cs"/>
              </a:rPr>
              <a:t>Web</a:t>
            </a:r>
            <a:r>
              <a:rPr kumimoji="0" lang="zh-CN" altLang="en-US" sz="2000" b="0" i="0" u="none" strike="noStrike" kern="1200" cap="none" spc="0" normalizeH="0" baseline="0" noProof="0" dirty="0">
                <a:ln>
                  <a:noFill/>
                </a:ln>
                <a:solidFill>
                  <a:srgbClr val="0000CC"/>
                </a:solidFill>
                <a:effectLst/>
                <a:uLnTx/>
                <a:uFillTx/>
                <a:latin typeface="KaiTi_GB2312" panose="02010609030101010101" pitchFamily="49" charset="-122"/>
                <a:ea typeface="KaiTi_GB2312" panose="02010609030101010101" pitchFamily="49" charset="-122"/>
                <a:cs typeface="+mn-cs"/>
              </a:rPr>
              <a:t>的专家系统、协同式专家系统和分布式专家系统等。 </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9" name="图片 8"/>
          <p:cNvPicPr>
            <a:picLocks noChangeAspect="1"/>
          </p:cNvPicPr>
          <p:nvPr/>
        </p:nvPicPr>
        <p:blipFill>
          <a:blip r:embed="rId1"/>
          <a:stretch>
            <a:fillRect/>
          </a:stretch>
        </p:blipFill>
        <p:spPr>
          <a:xfrm>
            <a:off x="6365963" y="4200202"/>
            <a:ext cx="5544976" cy="2388028"/>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AutoShape 6"/>
          <p:cNvSpPr>
            <a:spLocks noChangeArrowheads="1"/>
          </p:cNvSpPr>
          <p:nvPr/>
        </p:nvSpPr>
        <p:spPr bwMode="gray">
          <a:xfrm>
            <a:off x="3899178" y="4459068"/>
            <a:ext cx="5145580"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314"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E92BD8C-1D1F-4626-A5A0-F88622AAAEB1}"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315"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376E54B2-8327-47C8-99C4-15E857C37F7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317" name="Text Box 4"/>
          <p:cNvSpPr txBox="1">
            <a:spLocks noChangeArrowheads="1"/>
          </p:cNvSpPr>
          <p:nvPr/>
        </p:nvSpPr>
        <p:spPr bwMode="gray">
          <a:xfrm>
            <a:off x="3866634" y="2648999"/>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1.3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人工智能的研究内容</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18" name="Text Box 6"/>
          <p:cNvSpPr txBox="1">
            <a:spLocks noChangeArrowheads="1"/>
          </p:cNvSpPr>
          <p:nvPr/>
        </p:nvSpPr>
        <p:spPr bwMode="gray">
          <a:xfrm>
            <a:off x="3858697" y="3861476"/>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1.5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人工智能研究领域</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1.4  </a:t>
            </a:r>
            <a:r>
              <a:rPr kumimoji="1"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人工智能研究方法与途径</a:t>
            </a:r>
            <a:endParaRPr kumimoji="1"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1.1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人工智能的定义</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21" name="Text Box 25"/>
          <p:cNvSpPr txBox="1">
            <a:spLocks noChangeArrowheads="1"/>
          </p:cNvSpPr>
          <p:nvPr/>
        </p:nvSpPr>
        <p:spPr bwMode="gray">
          <a:xfrm>
            <a:off x="3866634" y="2129328"/>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1.2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人工智能的发展简史</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endParaRPr lang="zh-CN" altLang="en-US" sz="4000" dirty="0">
              <a:solidFill>
                <a:srgbClr val="3333FF"/>
              </a:solidFill>
              <a:latin typeface="黑体" panose="02010609060101010101" pitchFamily="49" charset="-122"/>
            </a:endParaRPr>
          </a:p>
        </p:txBody>
      </p:sp>
      <p:sp>
        <p:nvSpPr>
          <p:cNvPr id="11" name="Text Box 6"/>
          <p:cNvSpPr txBox="1">
            <a:spLocks noChangeArrowheads="1"/>
          </p:cNvSpPr>
          <p:nvPr/>
        </p:nvSpPr>
        <p:spPr bwMode="gray">
          <a:xfrm>
            <a:off x="3888558" y="4459068"/>
            <a:ext cx="53172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1.6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人工智能应用、现状及思考</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2" name="Text Box 6"/>
          <p:cNvSpPr txBox="1">
            <a:spLocks noChangeArrowheads="1"/>
          </p:cNvSpPr>
          <p:nvPr/>
        </p:nvSpPr>
        <p:spPr bwMode="gray">
          <a:xfrm>
            <a:off x="3888558" y="5085699"/>
            <a:ext cx="515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1.7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人工智能对人类的影响</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3B8AAA2-6089-4863-A7B4-CC01D75085FF}"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0342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412B0F1E-2374-4412-AB6E-9B192465AA9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9" name="Rectangle 2"/>
          <p:cNvSpPr txBox="1"/>
          <p:nvPr/>
        </p:nvSpPr>
        <p:spPr>
          <a:xfrm>
            <a:off x="697622" y="436556"/>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4000" b="0" i="0" u="none" strike="noStrike" kern="1200" cap="none" spc="0" normalizeH="0" baseline="0" noProof="0" dirty="0">
                <a:ln>
                  <a:noFill/>
                </a:ln>
                <a:solidFill>
                  <a:prstClr val="black"/>
                </a:solidFill>
                <a:effectLst/>
                <a:uLnTx/>
                <a:uFillTx/>
                <a:latin typeface="黑体" panose="02010609060101010101" pitchFamily="49" charset="-122"/>
                <a:ea typeface="等线 Light" panose="02010600030101010101" charset="-122"/>
                <a:cs typeface="+mj-cs"/>
              </a:rPr>
              <a:t>1.6 </a:t>
            </a:r>
            <a:r>
              <a:rPr kumimoji="0" lang="zh-CN" altLang="en-US" sz="4000" b="0" i="0" u="none" strike="noStrike" kern="1200" cap="none" spc="0" normalizeH="0" baseline="0" noProof="0" dirty="0">
                <a:ln>
                  <a:noFill/>
                </a:ln>
                <a:solidFill>
                  <a:prstClr val="black"/>
                </a:solidFill>
                <a:effectLst/>
                <a:uLnTx/>
                <a:uFillTx/>
                <a:latin typeface="黑体" panose="02010609060101010101" pitchFamily="49" charset="-122"/>
                <a:ea typeface="等线 Light" panose="02010600030101010101" charset="-122"/>
                <a:cs typeface="+mj-cs"/>
              </a:rPr>
              <a:t>人工智能的应用、现状与思考</a:t>
            </a:r>
            <a:endParaRPr kumimoji="0" lang="zh-CN" altLang="en-US" sz="4000" b="0" i="0" u="none" strike="noStrike" kern="1200" cap="none" spc="0" normalizeH="0" baseline="0" noProof="0" dirty="0">
              <a:ln>
                <a:noFill/>
              </a:ln>
              <a:solidFill>
                <a:prstClr val="black"/>
              </a:solidFill>
              <a:effectLst/>
              <a:uLnTx/>
              <a:uFillTx/>
              <a:latin typeface="黑体" panose="02010609060101010101" pitchFamily="49" charset="-122"/>
              <a:ea typeface="等线 Light" panose="02010600030101010101" charset="-122"/>
              <a:cs typeface="+mj-cs"/>
            </a:endParaRPr>
          </a:p>
        </p:txBody>
      </p:sp>
      <p:sp>
        <p:nvSpPr>
          <p:cNvPr id="12" name="矩形 11"/>
          <p:cNvSpPr/>
          <p:nvPr/>
        </p:nvSpPr>
        <p:spPr>
          <a:xfrm>
            <a:off x="717605" y="1332498"/>
            <a:ext cx="537839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1.6.1 </a:t>
            </a:r>
            <a:r>
              <a:rPr kumimoji="0" lang="zh-CN" altLang="en-US" sz="36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人工智能的典型应用</a:t>
            </a:r>
            <a:endParaRPr kumimoji="0" lang="zh-CN" altLang="en-US"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5" name="矩形 14"/>
          <p:cNvSpPr/>
          <p:nvPr/>
        </p:nvSpPr>
        <p:spPr>
          <a:xfrm>
            <a:off x="1381890" y="2565564"/>
            <a:ext cx="242887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等线" panose="02010600030101010101" charset="-122"/>
                <a:cs typeface="+mn-cs"/>
              </a:rPr>
              <a:t>1. </a:t>
            </a:r>
            <a:r>
              <a:rPr kumimoji="0" lang="zh-CN" altLang="en-US" sz="2800" b="0" i="0" u="none" strike="noStrike" kern="1200" cap="none" spc="0" normalizeH="0" baseline="0" noProof="0">
                <a:ln>
                  <a:noFill/>
                </a:ln>
                <a:solidFill>
                  <a:srgbClr val="FF0000"/>
                </a:solidFill>
                <a:effectLst/>
                <a:uLnTx/>
                <a:uFillTx/>
                <a:latin typeface="Times New Roman" panose="02020603050405020304" pitchFamily="18" charset="0"/>
                <a:ea typeface="楷体_GB2312" panose="02010609030101010101"/>
                <a:cs typeface="+mn-cs"/>
              </a:rPr>
              <a:t>智能机器人</a:t>
            </a:r>
            <a:r>
              <a:rPr kumimoji="0"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楷体_GB2312" panose="02010609030101010101"/>
                <a:cs typeface="+mn-cs"/>
              </a:rPr>
              <a:t> </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7" name="矩形 16"/>
          <p:cNvSpPr/>
          <p:nvPr/>
        </p:nvSpPr>
        <p:spPr>
          <a:xfrm>
            <a:off x="1381890" y="3459487"/>
            <a:ext cx="206979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2. </a:t>
            </a:r>
            <a:r>
              <a:rPr kumimoji="0"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智能网络 </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9" name="矩形 18"/>
          <p:cNvSpPr/>
          <p:nvPr/>
        </p:nvSpPr>
        <p:spPr>
          <a:xfrm>
            <a:off x="1426773" y="4353410"/>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3. </a:t>
            </a:r>
            <a:r>
              <a:rPr kumimoji="0"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智能游戏</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8ED85E8B-A061-44FA-9F12-C6B38791E9F8}"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560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BA30F6F1-011D-47DA-A001-7DCB27DA749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36578" name="Rectangle 2"/>
          <p:cNvSpPr>
            <a:spLocks noGrp="1"/>
          </p:cNvSpPr>
          <p:nvPr>
            <p:ph type="title"/>
          </p:nvPr>
        </p:nvSpPr>
        <p:spPr>
          <a:xfrm>
            <a:off x="1703388" y="404814"/>
            <a:ext cx="8229600" cy="649287"/>
          </a:xfrm>
        </p:spPr>
        <p:txBody>
          <a:bodyPr>
            <a:normAutofit fontScale="90000"/>
          </a:bodyPr>
          <a:lstStyle/>
          <a:p>
            <a:pPr>
              <a:defRPr/>
            </a:pPr>
            <a:r>
              <a:rPr lang="zh-CN" altLang="en-US"/>
              <a:t>月球自主车</a:t>
            </a:r>
            <a:endParaRPr lang="zh-CN" altLang="en-US"/>
          </a:p>
        </p:txBody>
      </p:sp>
      <p:sp>
        <p:nvSpPr>
          <p:cNvPr id="25605" name="Rectangle 4"/>
          <p:cNvSpPr>
            <a:spLocks noChangeArrowheads="1"/>
          </p:cNvSpPr>
          <p:nvPr/>
        </p:nvSpPr>
        <p:spPr bwMode="auto">
          <a:xfrm>
            <a:off x="1524000" y="25654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25606" name="Picture 5" descr="http://cai.csu.edu.cn/jpkc/rengongzhineng/rengongzhineng/kejian/AI/Ai/chapter1/images/ph144_1.gif"/>
          <p:cNvPicPr>
            <a:picLocks noChangeAspect="1" noChangeArrowheads="1"/>
          </p:cNvPicPr>
          <p:nvPr/>
        </p:nvPicPr>
        <p:blipFill>
          <a:blip r:embed="rId1" r:link="rId2" cstate="print">
            <a:extLst>
              <a:ext uri="{28A0092B-C50C-407E-A947-70E740481C1C}">
                <a14:useLocalDpi xmlns:a14="http://schemas.microsoft.com/office/drawing/2010/main" val="0"/>
              </a:ext>
            </a:extLst>
          </a:blip>
          <a:srcRect/>
          <a:stretch>
            <a:fillRect/>
          </a:stretch>
        </p:blipFill>
        <p:spPr bwMode="auto">
          <a:xfrm>
            <a:off x="6240464" y="981075"/>
            <a:ext cx="3959225"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descr="xin_14211030810206094556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1268413"/>
            <a:ext cx="4032250"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9" descr="xin_14211030810207348095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313" y="3933825"/>
            <a:ext cx="4679950"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Rectangle 10"/>
          <p:cNvSpPr>
            <a:spLocks noChangeArrowheads="1"/>
          </p:cNvSpPr>
          <p:nvPr/>
        </p:nvSpPr>
        <p:spPr bwMode="auto">
          <a:xfrm>
            <a:off x="1774826" y="3933826"/>
            <a:ext cx="24368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前苏联研制的月球车一号</a:t>
            </a: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(1970</a:t>
            </a:r>
            <a:r>
              <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年</a:t>
            </a:r>
            <a:r>
              <a:rPr kumimoji="0" lang="en-US" altLang="zh-CN"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11</a:t>
            </a:r>
            <a:r>
              <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月）</a:t>
            </a: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5610" name="Rectangle 11"/>
          <p:cNvSpPr>
            <a:spLocks noChangeArrowheads="1"/>
          </p:cNvSpPr>
          <p:nvPr/>
        </p:nvSpPr>
        <p:spPr bwMode="auto">
          <a:xfrm>
            <a:off x="9048751" y="4541839"/>
            <a:ext cx="1439863" cy="1589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r>
              <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阿波罗”</a:t>
            </a:r>
            <a:r>
              <a:rPr kumimoji="0" lang="en-US" altLang="zh-CN"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15</a:t>
            </a:r>
            <a:r>
              <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号飞船上宇航员艾尔文在检查月球车上的设备</a:t>
            </a:r>
            <a:r>
              <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0" lang="en-US" altLang="zh-CN"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(1971</a:t>
            </a:r>
            <a:r>
              <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年</a:t>
            </a:r>
            <a:r>
              <a:rPr kumimoji="0" lang="en-US" altLang="zh-CN"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7</a:t>
            </a:r>
            <a:r>
              <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月）</a:t>
            </a:r>
            <a:endParaRPr kumimoji="0" lang="zh-CN" altLang="en-US" sz="16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436A76FA-003D-404C-8941-AEF0A6838FD3}"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7651"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22657D65-9E4A-496A-8CB7-418A7DB2D401}"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84706" name="Rectangle 2"/>
          <p:cNvSpPr>
            <a:spLocks noGrp="1"/>
          </p:cNvSpPr>
          <p:nvPr>
            <p:ph type="title"/>
          </p:nvPr>
        </p:nvSpPr>
        <p:spPr>
          <a:xfrm>
            <a:off x="1919288" y="692150"/>
            <a:ext cx="8229600" cy="649288"/>
          </a:xfrm>
        </p:spPr>
        <p:txBody>
          <a:bodyPr>
            <a:normAutofit fontScale="90000"/>
          </a:bodyPr>
          <a:lstStyle/>
          <a:p>
            <a:pPr algn="ctr">
              <a:defRPr/>
            </a:pPr>
            <a:r>
              <a:rPr lang="zh-CN" altLang="en-US" dirty="0"/>
              <a:t>中国自主设计的月球车</a:t>
            </a:r>
            <a:endParaRPr lang="zh-CN" altLang="en-US" dirty="0"/>
          </a:p>
        </p:txBody>
      </p:sp>
      <p:pic>
        <p:nvPicPr>
          <p:cNvPr id="27653" name="Picture 9" descr="中国自主设计的月球车"/>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0376" y="1628776"/>
            <a:ext cx="6767513"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436A76FA-003D-404C-8941-AEF0A6838FD3}"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7651"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22657D65-9E4A-496A-8CB7-418A7DB2D401}"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84706" name="Rectangle 2"/>
          <p:cNvSpPr>
            <a:spLocks noGrp="1"/>
          </p:cNvSpPr>
          <p:nvPr>
            <p:ph type="title"/>
          </p:nvPr>
        </p:nvSpPr>
        <p:spPr>
          <a:xfrm>
            <a:off x="0" y="5623022"/>
            <a:ext cx="5680118" cy="531169"/>
          </a:xfrm>
        </p:spPr>
        <p:txBody>
          <a:bodyPr>
            <a:normAutofit fontScale="90000"/>
          </a:bodyPr>
          <a:lstStyle/>
          <a:p>
            <a:pPr algn="ctr">
              <a:defRPr/>
            </a:pPr>
            <a:r>
              <a:rPr lang="zh-CN" altLang="en-US" dirty="0"/>
              <a:t>大狗（</a:t>
            </a:r>
            <a:r>
              <a:rPr lang="en-US" altLang="zh-CN" b="1" dirty="0" err="1"/>
              <a:t>BigDog</a:t>
            </a:r>
            <a:r>
              <a:rPr lang="zh-CN" altLang="en-US" dirty="0"/>
              <a:t>）机器人</a:t>
            </a:r>
            <a:endParaRPr lang="zh-CN" altLang="en-US" dirty="0"/>
          </a:p>
        </p:txBody>
      </p:sp>
      <p:sp>
        <p:nvSpPr>
          <p:cNvPr id="5" name="矩形 4"/>
          <p:cNvSpPr/>
          <p:nvPr/>
        </p:nvSpPr>
        <p:spPr>
          <a:xfrm>
            <a:off x="6159579" y="1050839"/>
            <a:ext cx="6032421" cy="76944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prstClr val="black"/>
                </a:solidFill>
                <a:effectLst/>
                <a:uLnTx/>
                <a:uFillTx/>
                <a:latin typeface="等线 Light" panose="02010600030101010101" charset="-122"/>
                <a:ea typeface="等线 Light" panose="02010600030101010101" charset="-122"/>
                <a:cs typeface="+mn-cs"/>
              </a:rPr>
              <a:t>大鸟</a:t>
            </a:r>
            <a:r>
              <a:rPr kumimoji="0" lang="en-US" altLang="zh-CN" sz="4400" b="1" i="0" u="none" strike="noStrike" kern="1200" cap="none" spc="0" normalizeH="0" baseline="0" noProof="0" dirty="0">
                <a:ln>
                  <a:noFill/>
                </a:ln>
                <a:solidFill>
                  <a:prstClr val="black"/>
                </a:solidFill>
                <a:effectLst/>
                <a:uLnTx/>
                <a:uFillTx/>
                <a:latin typeface="等线 Light" panose="02010600030101010101" charset="-122"/>
                <a:ea typeface="等线 Light" panose="02010600030101010101" charset="-122"/>
                <a:cs typeface="+mn-cs"/>
              </a:rPr>
              <a:t>(</a:t>
            </a:r>
            <a:r>
              <a:rPr kumimoji="0" lang="en-US" altLang="zh-CN" sz="4400" b="1" i="0" u="none" strike="noStrike" kern="1200" cap="none" spc="0" normalizeH="0" baseline="0" noProof="0" dirty="0" err="1">
                <a:ln>
                  <a:noFill/>
                </a:ln>
                <a:solidFill>
                  <a:prstClr val="black"/>
                </a:solidFill>
                <a:effectLst/>
                <a:uLnTx/>
                <a:uFillTx/>
                <a:latin typeface="等线 Light" panose="02010600030101010101" charset="-122"/>
                <a:ea typeface="等线 Light" panose="02010600030101010101" charset="-122"/>
                <a:cs typeface="+mn-cs"/>
              </a:rPr>
              <a:t>SmartBird</a:t>
            </a:r>
            <a:r>
              <a:rPr kumimoji="0" lang="zh-CN" altLang="en-US" sz="4400" b="0" i="0" u="none" strike="noStrike" kern="1200" cap="none" spc="0" normalizeH="0" baseline="0" noProof="0" dirty="0">
                <a:ln>
                  <a:noFill/>
                </a:ln>
                <a:solidFill>
                  <a:prstClr val="black"/>
                </a:solidFill>
                <a:effectLst/>
                <a:uLnTx/>
                <a:uFillTx/>
                <a:latin typeface="等线 Light" panose="02010600030101010101" charset="-122"/>
                <a:ea typeface="等线 Light" panose="02010600030101010101" charset="-122"/>
                <a:cs typeface="+mn-cs"/>
              </a:rPr>
              <a:t>）机器人</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6" name="图片 5"/>
          <p:cNvPicPr>
            <a:picLocks noChangeAspect="1"/>
          </p:cNvPicPr>
          <p:nvPr/>
        </p:nvPicPr>
        <p:blipFill>
          <a:blip r:embed="rId1"/>
          <a:stretch>
            <a:fillRect/>
          </a:stretch>
        </p:blipFill>
        <p:spPr>
          <a:xfrm>
            <a:off x="5840435" y="2133596"/>
            <a:ext cx="5759414" cy="3596122"/>
          </a:xfrm>
          <a:prstGeom prst="rect">
            <a:avLst/>
          </a:prstGeom>
        </p:spPr>
      </p:pic>
      <p:pic>
        <p:nvPicPr>
          <p:cNvPr id="3" name="图片 2"/>
          <p:cNvPicPr>
            <a:picLocks noChangeAspect="1"/>
          </p:cNvPicPr>
          <p:nvPr/>
        </p:nvPicPr>
        <p:blipFill>
          <a:blip r:embed="rId2"/>
          <a:stretch>
            <a:fillRect/>
          </a:stretch>
        </p:blipFill>
        <p:spPr>
          <a:xfrm>
            <a:off x="1337661" y="1153516"/>
            <a:ext cx="4682203" cy="397428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F826B4A-DAD1-4864-B418-9A9BD656A0A1}"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9699"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C8965E94-2CD6-492F-815A-FDEE73D37B65}"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38626" name="Rectangle 2"/>
          <p:cNvSpPr>
            <a:spLocks noGrp="1"/>
          </p:cNvSpPr>
          <p:nvPr>
            <p:ph type="title"/>
          </p:nvPr>
        </p:nvSpPr>
        <p:spPr>
          <a:xfrm>
            <a:off x="838200" y="919026"/>
            <a:ext cx="8229600" cy="649288"/>
          </a:xfrm>
        </p:spPr>
        <p:txBody>
          <a:bodyPr>
            <a:normAutofit fontScale="90000"/>
          </a:bodyPr>
          <a:lstStyle/>
          <a:p>
            <a:pPr>
              <a:defRPr/>
            </a:pPr>
            <a:r>
              <a:rPr lang="zh-CN" altLang="en-US" dirty="0"/>
              <a:t>无人驾驶汽车</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2066437"/>
            <a:ext cx="5024374" cy="3279546"/>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672" y="1996095"/>
            <a:ext cx="4420436" cy="33193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6042CD4-1BDC-46E1-86C0-F443C31A9E09}"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31747" name="日期占位符 6"/>
          <p:cNvSpPr>
            <a:spLocks noGrp="1"/>
          </p:cNvSpPr>
          <p:nvPr>
            <p:ph type="dt" sz="quarter" idx="12"/>
          </p:nvPr>
        </p:nvSpPr>
        <p:spPr bwMode="auto">
          <a:xfrm>
            <a:off x="9263743" y="6356349"/>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8460A2CA-782A-4092-A082-81D77FFBA0A8}"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40674" name="Rectangle 2"/>
          <p:cNvSpPr>
            <a:spLocks noGrp="1"/>
          </p:cNvSpPr>
          <p:nvPr>
            <p:ph type="title"/>
          </p:nvPr>
        </p:nvSpPr>
        <p:spPr>
          <a:xfrm>
            <a:off x="536407" y="391445"/>
            <a:ext cx="8229600" cy="649287"/>
          </a:xfrm>
        </p:spPr>
        <p:txBody>
          <a:bodyPr>
            <a:normAutofit fontScale="90000"/>
          </a:bodyPr>
          <a:lstStyle/>
          <a:p>
            <a:pPr>
              <a:defRPr/>
            </a:pPr>
            <a:r>
              <a:rPr lang="zh-CN" altLang="en-US" b="0" dirty="0"/>
              <a:t>智能机器人</a:t>
            </a:r>
            <a:r>
              <a:rPr lang="zh-CN" altLang="en-US" dirty="0"/>
              <a:t> </a:t>
            </a:r>
            <a:endParaRPr lang="zh-CN" altLang="en-US" dirty="0"/>
          </a:p>
        </p:txBody>
      </p:sp>
      <p:pic>
        <p:nvPicPr>
          <p:cNvPr id="31749" name="Picture 3"/>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1252370" y="1322053"/>
            <a:ext cx="3398837" cy="47529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0" name="Rectangle 4"/>
          <p:cNvSpPr>
            <a:spLocks noChangeArrowheads="1"/>
          </p:cNvSpPr>
          <p:nvPr/>
        </p:nvSpPr>
        <p:spPr bwMode="auto">
          <a:xfrm>
            <a:off x="4981512" y="1225800"/>
            <a:ext cx="389722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2003</a:t>
            </a: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年，日本东北大学</a:t>
            </a:r>
            <a:endParaRPr kumimoji="0" lang="en-US" altLang="zh-CN"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能跳华尔兹舞的智能机器人</a:t>
            </a: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0" y="2193569"/>
            <a:ext cx="4867005" cy="3009942"/>
          </a:xfrm>
        </p:spPr>
      </p:pic>
      <p:sp>
        <p:nvSpPr>
          <p:cNvPr id="3" name="矩形 2"/>
          <p:cNvSpPr/>
          <p:nvPr/>
        </p:nvSpPr>
        <p:spPr>
          <a:xfrm>
            <a:off x="6271512" y="5318264"/>
            <a:ext cx="451598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完成五子棋下棋全过程的机器人</a:t>
            </a:r>
            <a:endParaRPr kumimoji="0" lang="zh-CN" altLang="en-US" sz="24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3B8AAA2-6089-4863-A7B4-CC01D75085FF}"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0342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412B0F1E-2374-4412-AB6E-9B192465AA9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 name="矩形 11"/>
          <p:cNvSpPr/>
          <p:nvPr/>
        </p:nvSpPr>
        <p:spPr>
          <a:xfrm>
            <a:off x="531657" y="368671"/>
            <a:ext cx="584006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1.6.1 </a:t>
            </a:r>
            <a:r>
              <a:rPr kumimoji="0" lang="zh-CN" altLang="en-US" sz="36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人工智能的现状与思考</a:t>
            </a:r>
            <a:endParaRPr kumimoji="0" lang="zh-CN" altLang="en-US"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 name="矩形 2"/>
          <p:cNvSpPr/>
          <p:nvPr/>
        </p:nvSpPr>
        <p:spPr>
          <a:xfrm>
            <a:off x="838200" y="1331186"/>
            <a:ext cx="10727724" cy="1569660"/>
          </a:xfrm>
          <a:prstGeom prst="rect">
            <a:avLst/>
          </a:prstGeom>
        </p:spPr>
        <p:txBody>
          <a:bodyPr wrap="square">
            <a:spAutoFit/>
          </a:bodyPr>
          <a:lstStyle/>
          <a:p>
            <a:pPr marL="0" marR="2540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 </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多学科交叉研究</a:t>
            </a:r>
            <a:endPar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4001F"/>
                </a:solidFill>
                <a:effectLst/>
                <a:uLnTx/>
                <a:uFillTx/>
                <a:latin typeface="等线" panose="02010600030101010101" charset="-122"/>
                <a:ea typeface="楷体_GB2312" panose="02010609030101010101"/>
                <a:cs typeface="+mn-cs"/>
              </a:rPr>
              <a:t>人工智能理论基础研究</a:t>
            </a:r>
            <a:endParaRPr kumimoji="0" lang="zh-CN" altLang="en-US" sz="2400" b="0" i="0" u="none" strike="noStrike" kern="1200" cap="none" spc="0" normalizeH="0" baseline="0" noProof="0" dirty="0">
              <a:ln>
                <a:noFill/>
              </a:ln>
              <a:solidFill>
                <a:srgbClr val="A4001F"/>
              </a:solidFill>
              <a:effectLst/>
              <a:uLnTx/>
              <a:uFillTx/>
              <a:latin typeface="等线" panose="02010600030101010101" charset="-122"/>
              <a:ea typeface="楷体_GB2312" panose="02010609030101010101"/>
              <a:cs typeface="+mn-cs"/>
            </a:endParaRPr>
          </a:p>
          <a:p>
            <a:pPr marL="0" marR="508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等线" panose="02010600030101010101" charset="-122"/>
                <a:ea typeface="楷体_GB2312" panose="02010609030101010101"/>
                <a:cs typeface="+mn-cs"/>
              </a:rPr>
              <a:t>    应强调与脑科学、认知科学、心理学、信息科学、生物学、逻辑学、物理学和数学等学科的交叉研究。</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矩形 3"/>
          <p:cNvSpPr/>
          <p:nvPr/>
        </p:nvSpPr>
        <p:spPr>
          <a:xfrm>
            <a:off x="838200" y="3105104"/>
            <a:ext cx="10925432" cy="2677656"/>
          </a:xfrm>
          <a:prstGeom prst="rect">
            <a:avLst/>
          </a:prstGeom>
        </p:spPr>
        <p:txBody>
          <a:bodyPr wrap="square">
            <a:spAutoFit/>
          </a:bodyPr>
          <a:lstStyle/>
          <a:p>
            <a:pPr marL="0" marR="2540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2. </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多学派和多技术融合研究</a:t>
            </a:r>
            <a:endPar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A4001F"/>
                </a:solidFill>
                <a:effectLst/>
                <a:uLnTx/>
                <a:uFillTx/>
                <a:latin typeface="等线" panose="02010600030101010101" charset="-122"/>
                <a:ea typeface="楷体_GB2312" panose="02010609030101010101"/>
                <a:cs typeface="+mn-cs"/>
              </a:rPr>
              <a:t>多学派融合是一种必然趋势</a:t>
            </a:r>
            <a:endParaRPr kumimoji="0" lang="zh-CN" altLang="en-US" sz="2400" b="0" i="0" u="none" strike="noStrike" kern="1200" cap="none" spc="0" normalizeH="0" baseline="0" noProof="0" dirty="0">
              <a:ln>
                <a:noFill/>
              </a:ln>
              <a:solidFill>
                <a:srgbClr val="A4001F"/>
              </a:solidFill>
              <a:effectLst/>
              <a:uLnTx/>
              <a:uFillTx/>
              <a:latin typeface="等线" panose="02010600030101010101" charset="-122"/>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30031"/>
                </a:solidFill>
                <a:effectLst/>
                <a:uLnTx/>
                <a:uFillTx/>
                <a:latin typeface="等线" panose="02010600030101010101" charset="-122"/>
                <a:ea typeface="楷体_GB2312" panose="02010609030101010101"/>
                <a:cs typeface="+mn-cs"/>
              </a:rPr>
              <a:t>    符号主义：</a:t>
            </a:r>
            <a:r>
              <a:rPr kumimoji="0" lang="zh-CN" altLang="en-US" sz="2400" b="0" i="0" u="none" strike="noStrike" kern="1200" cap="none" spc="0" normalizeH="0" baseline="0" noProof="0" dirty="0">
                <a:ln>
                  <a:noFill/>
                </a:ln>
                <a:solidFill>
                  <a:srgbClr val="0000CC"/>
                </a:solidFill>
                <a:effectLst/>
                <a:uLnTx/>
                <a:uFillTx/>
                <a:latin typeface="等线" panose="02010600030101010101" charset="-122"/>
                <a:ea typeface="楷体_GB2312" panose="02010609030101010101"/>
                <a:cs typeface="+mn-cs"/>
              </a:rPr>
              <a:t>高层、宏观</a:t>
            </a:r>
            <a:endParaRPr kumimoji="0" lang="zh-CN" altLang="en-US" sz="2400" b="0" i="0" u="none" strike="noStrike" kern="1200" cap="none" spc="0" normalizeH="0" baseline="0" noProof="0" dirty="0">
              <a:ln>
                <a:noFill/>
              </a:ln>
              <a:solidFill>
                <a:srgbClr val="0000CC"/>
              </a:solidFill>
              <a:effectLst/>
              <a:uLnTx/>
              <a:uFillTx/>
              <a:latin typeface="等线" panose="02010600030101010101" charset="-122"/>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30031"/>
                </a:solidFill>
                <a:effectLst/>
                <a:uLnTx/>
                <a:uFillTx/>
                <a:latin typeface="等线" panose="02010600030101010101" charset="-122"/>
                <a:ea typeface="楷体_GB2312" panose="02010609030101010101"/>
                <a:cs typeface="+mn-cs"/>
              </a:rPr>
              <a:t>    联结主义：</a:t>
            </a:r>
            <a:r>
              <a:rPr kumimoji="0" lang="zh-CN" altLang="en-US" sz="2400" b="0" i="0" u="none" strike="noStrike" kern="1200" cap="none" spc="0" normalizeH="0" baseline="0" noProof="0" dirty="0">
                <a:ln>
                  <a:noFill/>
                </a:ln>
                <a:solidFill>
                  <a:srgbClr val="0000CC"/>
                </a:solidFill>
                <a:effectLst/>
                <a:uLnTx/>
                <a:uFillTx/>
                <a:latin typeface="等线" panose="02010600030101010101" charset="-122"/>
                <a:ea typeface="楷体_GB2312" panose="02010609030101010101"/>
                <a:cs typeface="+mn-cs"/>
              </a:rPr>
              <a:t>底层、微观</a:t>
            </a:r>
            <a:endParaRPr kumimoji="0" lang="zh-CN" altLang="en-US" sz="2400" b="0" i="0" u="none" strike="noStrike" kern="1200" cap="none" spc="0" normalizeH="0" baseline="0" noProof="0" dirty="0">
              <a:ln>
                <a:noFill/>
              </a:ln>
              <a:solidFill>
                <a:srgbClr val="0000CC"/>
              </a:solidFill>
              <a:effectLst/>
              <a:uLnTx/>
              <a:uFillTx/>
              <a:latin typeface="等线" panose="02010600030101010101" charset="-122"/>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630031"/>
                </a:solidFill>
                <a:effectLst/>
                <a:uLnTx/>
                <a:uFillTx/>
                <a:latin typeface="等线" panose="02010600030101010101" charset="-122"/>
                <a:ea typeface="楷体_GB2312" panose="02010609030101010101"/>
                <a:cs typeface="+mn-cs"/>
              </a:rPr>
              <a:t>    行为主义：</a:t>
            </a:r>
            <a:r>
              <a:rPr kumimoji="0" lang="zh-CN" altLang="en-US" sz="2400" b="0" i="0" u="none" strike="noStrike" kern="1200" cap="none" spc="0" normalizeH="0" baseline="0" noProof="0" dirty="0">
                <a:ln>
                  <a:noFill/>
                </a:ln>
                <a:solidFill>
                  <a:srgbClr val="0000CC"/>
                </a:solidFill>
                <a:effectLst/>
                <a:uLnTx/>
                <a:uFillTx/>
                <a:latin typeface="等线" panose="02010600030101010101" charset="-122"/>
                <a:ea typeface="楷体_GB2312" panose="02010609030101010101"/>
                <a:cs typeface="+mn-cs"/>
              </a:rPr>
              <a:t>感知反应、进化</a:t>
            </a:r>
            <a:endParaRPr kumimoji="0" lang="zh-CN" altLang="en-US" sz="2400" b="0" i="0" u="none" strike="noStrike" kern="1200" cap="none" spc="0" normalizeH="0" baseline="0" noProof="0" dirty="0">
              <a:ln>
                <a:noFill/>
              </a:ln>
              <a:solidFill>
                <a:srgbClr val="0000CC"/>
              </a:solidFill>
              <a:effectLst/>
              <a:uLnTx/>
              <a:uFillTx/>
              <a:latin typeface="等线" panose="02010600030101010101" charset="-122"/>
              <a:ea typeface="楷体_GB2312" panose="02010609030101010101"/>
              <a:cs typeface="+mn-cs"/>
            </a:endParaRPr>
          </a:p>
          <a:p>
            <a:pPr marL="0" marR="6985"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等线" panose="02010600030101010101" charset="-122"/>
                <a:ea typeface="楷体_GB2312" panose="02010609030101010101"/>
                <a:cs typeface="+mn-cs"/>
              </a:rPr>
              <a:t>    三大学派各有所长、各有所短，它们各自经过一段时间的分立研究之后， 正逐步开始走向融合。多学派融合是人工智能发展的一种必然趋势。</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4E4050C-4284-4CFA-9A3F-C6183E01A58A}"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64515"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C1DE55BB-E72A-4129-BA63-5F05C92FACA8}"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89474" name="Rectangle 2"/>
          <p:cNvSpPr>
            <a:spLocks noChangeArrowheads="1"/>
          </p:cNvSpPr>
          <p:nvPr/>
        </p:nvSpPr>
        <p:spPr bwMode="auto">
          <a:xfrm>
            <a:off x="1919289" y="687424"/>
            <a:ext cx="68405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O"/>
              <a:defRPr/>
            </a:pP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赫伯特</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mn-cs"/>
              </a:rPr>
              <a:t>·</a:t>
            </a:r>
            <a:r>
              <a:rPr kumimoji="1" lang="en-US" altLang="zh-CN"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西蒙</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rPr>
              <a:t>符号主义学派创始人</a:t>
            </a:r>
            <a:endPar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489475" name="Picture 3" descr="西蒙"/>
          <p:cNvPicPr>
            <a:picLocks noChangeAspect="1" noChangeArrowheads="1"/>
          </p:cNvPicPr>
          <p:nvPr/>
        </p:nvPicPr>
        <p:blipFill>
          <a:blip r:embed="rId1">
            <a:extLst>
              <a:ext uri="{28A0092B-C50C-407E-A947-70E740481C1C}">
                <a14:useLocalDpi xmlns:a14="http://schemas.microsoft.com/office/drawing/2010/main" val="0"/>
              </a:ext>
            </a:extLst>
          </a:blip>
          <a:srcRect l="10049" t="28482" r="58554" b="17880"/>
          <a:stretch>
            <a:fillRect/>
          </a:stretch>
        </p:blipFill>
        <p:spPr bwMode="auto">
          <a:xfrm>
            <a:off x="2279651" y="1844675"/>
            <a:ext cx="18002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476" name="Rectangle 4"/>
          <p:cNvSpPr>
            <a:spLocks noChangeArrowheads="1"/>
          </p:cNvSpPr>
          <p:nvPr/>
        </p:nvSpPr>
        <p:spPr bwMode="auto">
          <a:xfrm>
            <a:off x="4537076" y="1362110"/>
            <a:ext cx="5761037" cy="517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Char char="•"/>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1916</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年出生于美国威斯康星州；</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1943</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年在匹兹堡大学获政治学博</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士学位；</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1969</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年因心理学方面的贡献获得</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zh-CN" altLang="en-US" sz="2800" b="1" i="0" u="none" strike="noStrike" kern="1200" cap="none" spc="0" normalizeH="0" baseline="0" noProof="0" dirty="0">
                <a:ln>
                  <a:noFill/>
                </a:ln>
                <a:solidFill>
                  <a:srgbClr val="006600"/>
                </a:solidFill>
                <a:effectLst/>
                <a:uLnTx/>
                <a:uFillTx/>
                <a:latin typeface="仿宋_GB2312" pitchFamily="49" charset="-122"/>
                <a:ea typeface="仿宋_GB2312" pitchFamily="49" charset="-122"/>
                <a:cs typeface="+mn-cs"/>
              </a:rPr>
              <a:t>杰出科学家贡献奖</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1975</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年和他的学生艾伦</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纽厄尔</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共同获得</a:t>
            </a:r>
            <a:r>
              <a:rPr kumimoji="0" lang="zh-CN" altLang="en-US" sz="2800" b="1" i="0" u="none" strike="noStrike" kern="1200" cap="none" spc="0" normalizeH="0" baseline="0" noProof="0" dirty="0">
                <a:ln>
                  <a:noFill/>
                </a:ln>
                <a:solidFill>
                  <a:srgbClr val="006600"/>
                </a:solidFill>
                <a:effectLst/>
                <a:uLnTx/>
                <a:uFillTx/>
                <a:latin typeface="仿宋_GB2312" pitchFamily="49" charset="-122"/>
                <a:ea typeface="仿宋_GB2312" pitchFamily="49" charset="-122"/>
                <a:cs typeface="+mn-cs"/>
              </a:rPr>
              <a:t>图灵奖</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1978</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年获得</a:t>
            </a:r>
            <a:r>
              <a:rPr kumimoji="0" lang="zh-CN" altLang="en-US" sz="2800" b="1" i="0" u="none" strike="noStrike" kern="1200" cap="none" spc="0" normalizeH="0" baseline="0" noProof="0" dirty="0">
                <a:ln>
                  <a:noFill/>
                </a:ln>
                <a:solidFill>
                  <a:srgbClr val="006600"/>
                </a:solidFill>
                <a:effectLst/>
                <a:uLnTx/>
                <a:uFillTx/>
                <a:latin typeface="仿宋_GB2312" pitchFamily="49" charset="-122"/>
                <a:ea typeface="仿宋_GB2312" pitchFamily="49" charset="-122"/>
                <a:cs typeface="+mn-cs"/>
              </a:rPr>
              <a:t>诺贝尔经济学奖</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1986</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年因行为科学方面的成就获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endPar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得</a:t>
            </a:r>
            <a:r>
              <a:rPr kumimoji="0" lang="zh-CN" altLang="en-US" sz="2800" b="1" i="0" u="none" strike="noStrike" kern="1200" cap="none" spc="0" normalizeH="0" baseline="0" noProof="0" dirty="0">
                <a:ln>
                  <a:noFill/>
                </a:ln>
                <a:solidFill>
                  <a:srgbClr val="006600"/>
                </a:solidFill>
                <a:effectLst/>
                <a:uLnTx/>
                <a:uFillTx/>
                <a:latin typeface="仿宋_GB2312" pitchFamily="49" charset="-122"/>
                <a:ea typeface="仿宋_GB2312" pitchFamily="49" charset="-122"/>
                <a:cs typeface="+mn-cs"/>
              </a:rPr>
              <a:t>美国国家科学家奖章</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p:txBody>
      </p:sp>
      <p:sp>
        <p:nvSpPr>
          <p:cNvPr id="489477" name="Text Box 5"/>
          <p:cNvSpPr txBox="1">
            <a:spLocks noChangeArrowheads="1"/>
          </p:cNvSpPr>
          <p:nvPr/>
        </p:nvSpPr>
        <p:spPr bwMode="auto">
          <a:xfrm>
            <a:off x="1919289" y="4365626"/>
            <a:ext cx="2808287"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全能科学家，</a:t>
            </a:r>
            <a:endPar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中科院外籍院士</a:t>
            </a:r>
            <a:endParaRPr kumimoji="0" lang="zh-CN" altLang="en-US"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89474"/>
                                        </p:tgtEl>
                                        <p:attrNameLst>
                                          <p:attrName>style.visibility</p:attrName>
                                        </p:attrNameLst>
                                      </p:cBhvr>
                                      <p:to>
                                        <p:strVal val="visible"/>
                                      </p:to>
                                    </p:set>
                                    <p:animEffect transition="in" filter="dissolve">
                                      <p:cBhvr>
                                        <p:cTn id="7" dur="500"/>
                                        <p:tgtEl>
                                          <p:spTgt spid="489474"/>
                                        </p:tgtEl>
                                      </p:cBhvr>
                                    </p:animEffect>
                                  </p:childTnLst>
                                </p:cTn>
                              </p:par>
                            </p:childTnLst>
                          </p:cTn>
                        </p:par>
                        <p:par>
                          <p:cTn id="8" fill="hold">
                            <p:stCondLst>
                              <p:cond delay="500"/>
                            </p:stCondLst>
                            <p:childTnLst>
                              <p:par>
                                <p:cTn id="9" presetID="8" presetClass="entr" presetSubtype="32" fill="hold" nodeType="afterEffect">
                                  <p:stCondLst>
                                    <p:cond delay="0"/>
                                  </p:stCondLst>
                                  <p:childTnLst>
                                    <p:set>
                                      <p:cBhvr>
                                        <p:cTn id="10" dur="1" fill="hold">
                                          <p:stCondLst>
                                            <p:cond delay="0"/>
                                          </p:stCondLst>
                                        </p:cTn>
                                        <p:tgtEl>
                                          <p:spTgt spid="489475"/>
                                        </p:tgtEl>
                                        <p:attrNameLst>
                                          <p:attrName>style.visibility</p:attrName>
                                        </p:attrNameLst>
                                      </p:cBhvr>
                                      <p:to>
                                        <p:strVal val="visible"/>
                                      </p:to>
                                    </p:set>
                                    <p:animEffect transition="in" filter="diamond(out)">
                                      <p:cBhvr>
                                        <p:cTn id="11" dur="2000"/>
                                        <p:tgtEl>
                                          <p:spTgt spid="489475"/>
                                        </p:tgtEl>
                                      </p:cBhvr>
                                    </p:animEffect>
                                  </p:childTnLst>
                                </p:cTn>
                              </p:par>
                            </p:childTnLst>
                          </p:cTn>
                        </p:par>
                        <p:par>
                          <p:cTn id="12" fill="hold">
                            <p:stCondLst>
                              <p:cond delay="2500"/>
                            </p:stCondLst>
                            <p:childTnLst>
                              <p:par>
                                <p:cTn id="13" presetID="12" presetClass="entr" presetSubtype="8" fill="hold" grpId="0" nodeType="afterEffect">
                                  <p:stCondLst>
                                    <p:cond delay="0"/>
                                  </p:stCondLst>
                                  <p:childTnLst>
                                    <p:set>
                                      <p:cBhvr>
                                        <p:cTn id="14" dur="1" fill="hold">
                                          <p:stCondLst>
                                            <p:cond delay="0"/>
                                          </p:stCondLst>
                                        </p:cTn>
                                        <p:tgtEl>
                                          <p:spTgt spid="489477"/>
                                        </p:tgtEl>
                                        <p:attrNameLst>
                                          <p:attrName>style.visibility</p:attrName>
                                        </p:attrNameLst>
                                      </p:cBhvr>
                                      <p:to>
                                        <p:strVal val="visible"/>
                                      </p:to>
                                    </p:set>
                                    <p:animEffect transition="in" filter="slide(fromLeft)">
                                      <p:cBhvr>
                                        <p:cTn id="15" dur="500"/>
                                        <p:tgtEl>
                                          <p:spTgt spid="489477"/>
                                        </p:tgtEl>
                                      </p:cBhvr>
                                    </p:animEffect>
                                  </p:childTnLst>
                                </p:cTn>
                              </p:par>
                            </p:childTnLst>
                          </p:cTn>
                        </p:par>
                        <p:par>
                          <p:cTn id="16" fill="hold">
                            <p:stCondLst>
                              <p:cond delay="3000"/>
                            </p:stCondLst>
                            <p:childTnLst>
                              <p:par>
                                <p:cTn id="17" presetID="22" presetClass="entr" presetSubtype="1" fill="hold" grpId="0" nodeType="afterEffect">
                                  <p:stCondLst>
                                    <p:cond delay="0"/>
                                  </p:stCondLst>
                                  <p:childTnLst>
                                    <p:set>
                                      <p:cBhvr>
                                        <p:cTn id="18" dur="1" fill="hold">
                                          <p:stCondLst>
                                            <p:cond delay="0"/>
                                          </p:stCondLst>
                                        </p:cTn>
                                        <p:tgtEl>
                                          <p:spTgt spid="489476"/>
                                        </p:tgtEl>
                                        <p:attrNameLst>
                                          <p:attrName>style.visibility</p:attrName>
                                        </p:attrNameLst>
                                      </p:cBhvr>
                                      <p:to>
                                        <p:strVal val="visible"/>
                                      </p:to>
                                    </p:set>
                                    <p:animEffect transition="in" filter="wipe(up)">
                                      <p:cBhvr>
                                        <p:cTn id="19" dur="5000"/>
                                        <p:tgtEl>
                                          <p:spTgt spid="489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4" grpId="0"/>
      <p:bldP spid="489476" grpId="0"/>
      <p:bldP spid="489477"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917077" y="4836883"/>
            <a:ext cx="3633019" cy="2021117"/>
          </a:xfrm>
          <a:prstGeom prst="rect">
            <a:avLst/>
          </a:prstGeom>
        </p:spPr>
      </p:pic>
      <p:sp>
        <p:nvSpPr>
          <p:cNvPr id="10342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3B8AAA2-6089-4863-A7B4-CC01D75085FF}"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0342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412B0F1E-2374-4412-AB6E-9B192465AA9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 name="矩形 11"/>
          <p:cNvSpPr/>
          <p:nvPr/>
        </p:nvSpPr>
        <p:spPr>
          <a:xfrm>
            <a:off x="531657" y="368671"/>
            <a:ext cx="584006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1.6.1 </a:t>
            </a:r>
            <a:r>
              <a:rPr kumimoji="0" lang="zh-CN" altLang="en-US" sz="36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人工智能的现状与思考</a:t>
            </a:r>
            <a:endParaRPr kumimoji="0" lang="zh-CN" altLang="en-US"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 name="矩形 2"/>
          <p:cNvSpPr/>
          <p:nvPr/>
        </p:nvSpPr>
        <p:spPr>
          <a:xfrm>
            <a:off x="838200" y="1331186"/>
            <a:ext cx="10727724" cy="1569660"/>
          </a:xfrm>
          <a:prstGeom prst="rect">
            <a:avLst/>
          </a:prstGeom>
        </p:spPr>
        <p:txBody>
          <a:bodyPr wrap="square">
            <a:spAutoFit/>
          </a:bodyPr>
          <a:lstStyle/>
          <a:p>
            <a:pPr marL="0" marR="2540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3. </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分布智能研究 </a:t>
            </a:r>
            <a:endPar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CC0000"/>
                </a:solidFill>
                <a:effectLst/>
                <a:uLnTx/>
                <a:uFillTx/>
                <a:latin typeface="等线" panose="02010600030101010101" charset="-122"/>
                <a:ea typeface="楷体_GB2312" panose="02010609030101010101"/>
                <a:cs typeface="+mn-cs"/>
              </a:rPr>
              <a:t>分布智能：</a:t>
            </a:r>
            <a:endParaRPr kumimoji="0" lang="zh-CN" altLang="en-US" sz="2400" b="0" i="0" u="none" strike="noStrike" kern="1200" cap="none" spc="0" normalizeH="0" baseline="0" noProof="0" dirty="0">
              <a:ln>
                <a:noFill/>
              </a:ln>
              <a:solidFill>
                <a:srgbClr val="CC0000"/>
              </a:solidFill>
              <a:effectLst/>
              <a:uLnTx/>
              <a:uFillTx/>
              <a:latin typeface="等线" panose="02010600030101010101" charset="-122"/>
              <a:ea typeface="楷体_GB2312" panose="02010609030101010101"/>
              <a:cs typeface="+mn-cs"/>
            </a:endParaRPr>
          </a:p>
          <a:p>
            <a:pPr marL="0" marR="9525"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等线" panose="02010600030101010101" charset="-122"/>
                <a:ea typeface="楷体_GB2312" panose="02010609030101010101"/>
                <a:cs typeface="+mn-cs"/>
              </a:rPr>
              <a:t>    主要研究在逻辑上或物理上分布的智能系统之间如何相互协调各自的智能行为，实现问题的并行求解。</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矩形 3"/>
          <p:cNvSpPr/>
          <p:nvPr/>
        </p:nvSpPr>
        <p:spPr>
          <a:xfrm>
            <a:off x="838200" y="2900846"/>
            <a:ext cx="10925432" cy="1938992"/>
          </a:xfrm>
          <a:prstGeom prst="rect">
            <a:avLst/>
          </a:prstGeom>
        </p:spPr>
        <p:txBody>
          <a:bodyPr wrap="square">
            <a:spAutoFit/>
          </a:bodyPr>
          <a:lstStyle/>
          <a:p>
            <a:pPr marL="0" marR="2540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4. </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群体智能研究</a:t>
            </a:r>
            <a:endPar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CC0000"/>
                </a:solidFill>
                <a:effectLst/>
                <a:uLnTx/>
                <a:uFillTx/>
                <a:latin typeface="等线" panose="02010600030101010101" charset="-122"/>
                <a:ea typeface="楷体_GB2312" panose="02010609030101010101"/>
                <a:cs typeface="+mn-cs"/>
              </a:rPr>
              <a:t>群体智能</a:t>
            </a:r>
            <a:endParaRPr kumimoji="0" lang="zh-CN" altLang="en-US" sz="2400" b="0" i="0" u="none" strike="noStrike" kern="1200" cap="none" spc="0" normalizeH="0" baseline="0" noProof="0" dirty="0">
              <a:ln>
                <a:noFill/>
              </a:ln>
              <a:solidFill>
                <a:srgbClr val="CC0000"/>
              </a:solidFill>
              <a:effectLst/>
              <a:uLnTx/>
              <a:uFillTx/>
              <a:latin typeface="等线" panose="02010600030101010101" charset="-122"/>
              <a:ea typeface="楷体_GB2312" panose="02010609030101010101"/>
              <a:cs typeface="+mn-cs"/>
            </a:endParaRPr>
          </a:p>
          <a:p>
            <a:pPr marL="0" marR="6985"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等线" panose="02010600030101010101" charset="-122"/>
                <a:ea typeface="楷体_GB2312" panose="02010609030101010101"/>
                <a:cs typeface="+mn-cs"/>
              </a:rPr>
              <a:t>    是指无智能的或具有简单智能的个体通过群体协作和组织所表现出来的智能。主要研究单个个体，如何通过群内个体的连接、信息交流、沟通、组织和自组织去产生群体的智能</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71684" name="Picture 4" descr="https://ss3.bdstatic.com/70cFv8Sh_Q1YnxGkpoWK1HF6hhy/it/u=2341237263,2248215982&amp;fm=27&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96" y="4836883"/>
            <a:ext cx="3136460" cy="202111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8293259" y="4836883"/>
            <a:ext cx="2908321" cy="20211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6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3B8AAA2-6089-4863-A7B4-CC01D75085FF}"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0342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412B0F1E-2374-4412-AB6E-9B192465AA9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 name="矩形 11"/>
          <p:cNvSpPr/>
          <p:nvPr/>
        </p:nvSpPr>
        <p:spPr>
          <a:xfrm>
            <a:off x="0" y="82542"/>
            <a:ext cx="584006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1.6.1 </a:t>
            </a:r>
            <a:r>
              <a:rPr kumimoji="0" lang="zh-CN" altLang="en-US" sz="36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人工智能的现状与思考</a:t>
            </a:r>
            <a:endParaRPr kumimoji="0" lang="zh-CN" altLang="en-US" sz="16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440758" y="1070145"/>
            <a:ext cx="278794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5. </a:t>
            </a:r>
            <a:r>
              <a:rPr kumimoji="0"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社会智能研究 </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 name="矩形 7"/>
          <p:cNvSpPr/>
          <p:nvPr/>
        </p:nvSpPr>
        <p:spPr>
          <a:xfrm>
            <a:off x="275717" y="1771736"/>
            <a:ext cx="3118024" cy="4893647"/>
          </a:xfrm>
          <a:prstGeom prst="rect">
            <a:avLst/>
          </a:prstGeom>
        </p:spPr>
        <p:txBody>
          <a:bodyPr wrap="square">
            <a:spAutoFit/>
          </a:bodyPr>
          <a:lstStyle/>
          <a:p>
            <a:pPr marL="0" marR="57785"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    面向复杂社会系统、适应新型社会问题特点的智能计算理论。社会科学基础理论模型到计算技术的映射机制。</a:t>
            </a:r>
            <a:endPar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endParaRPr>
          </a:p>
          <a:p>
            <a:pPr marL="0" marR="57785"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endParaRPr>
          </a:p>
          <a:p>
            <a:pPr marL="0" marR="57785"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    </a:t>
            </a:r>
            <a:r>
              <a:rPr kumimoji="0" lang="zh-CN" altLang="en-US"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它不是侧重于模拟个体的高级认知能力，其智能行为更多的是在由群体构成的社会 环境下完成各种社会活动时体现出来的。</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5" name="矩形 14"/>
          <p:cNvSpPr/>
          <p:nvPr/>
        </p:nvSpPr>
        <p:spPr>
          <a:xfrm>
            <a:off x="3524085" y="1070145"/>
            <a:ext cx="278794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6. </a:t>
            </a:r>
            <a:r>
              <a:rPr kumimoji="0"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集成智能研究 </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6" name="矩形 15"/>
          <p:cNvSpPr/>
          <p:nvPr/>
        </p:nvSpPr>
        <p:spPr>
          <a:xfrm>
            <a:off x="3451179" y="5009241"/>
            <a:ext cx="3038858" cy="1200329"/>
          </a:xfrm>
          <a:prstGeom prst="rect">
            <a:avLst/>
          </a:prstGeom>
        </p:spPr>
        <p:txBody>
          <a:bodyPr wrap="square">
            <a:spAutoFit/>
          </a:bodyPr>
          <a:lstStyle/>
          <a:p>
            <a:pPr marL="0" marR="57785"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    脑</a:t>
            </a:r>
            <a:r>
              <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a:t>
            </a:r>
            <a:r>
              <a:rPr kumimoji="0" lang="zh-CN" altLang="en-US"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机接口（</a:t>
            </a:r>
            <a:r>
              <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BCI</a:t>
            </a:r>
            <a:r>
              <a:rPr kumimoji="0" lang="zh-CN" altLang="en-US"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）的研究进一步证实了集成智能的可能性。</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7" name="矩形 16"/>
          <p:cNvSpPr/>
          <p:nvPr/>
        </p:nvSpPr>
        <p:spPr>
          <a:xfrm>
            <a:off x="6777134" y="817630"/>
            <a:ext cx="2537988"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7. </a:t>
            </a:r>
            <a:r>
              <a:rPr kumimoji="0"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认知计算与情感计算研究</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8" name="矩形 17"/>
          <p:cNvSpPr/>
          <p:nvPr/>
        </p:nvSpPr>
        <p:spPr>
          <a:xfrm>
            <a:off x="6551820" y="1771736"/>
            <a:ext cx="2788423" cy="4154984"/>
          </a:xfrm>
          <a:prstGeom prst="rect">
            <a:avLst/>
          </a:prstGeom>
        </p:spPr>
        <p:txBody>
          <a:bodyPr wrap="square">
            <a:spAutoFit/>
          </a:bodyPr>
          <a:lstStyle/>
          <a:p>
            <a:pPr marL="0" marR="57785" lvl="0" indent="0" algn="ju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    认知计算就是要赋予计算机类似于人的认识事物、获取知识和应用知识的能力。  </a:t>
            </a:r>
            <a:endPar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endParaRPr>
          </a:p>
          <a:p>
            <a:pPr marL="0" marR="57785" lvl="0" indent="0" algn="just"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endParaRPr>
          </a:p>
          <a:p>
            <a:pPr marL="0" marR="57785" lvl="0" indent="0" algn="ju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    </a:t>
            </a:r>
            <a:r>
              <a:rPr kumimoji="0" lang="zh-CN" altLang="en-US"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情感计算就是要赋予计算机类似于人一样的观察、理解和生成各种情感特征的能力</a:t>
            </a:r>
            <a:endPar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endParaRPr>
          </a:p>
        </p:txBody>
      </p:sp>
      <p:pic>
        <p:nvPicPr>
          <p:cNvPr id="10" name="图片 9"/>
          <p:cNvPicPr>
            <a:picLocks noChangeAspect="1"/>
          </p:cNvPicPr>
          <p:nvPr/>
        </p:nvPicPr>
        <p:blipFill>
          <a:blip r:embed="rId1"/>
          <a:stretch>
            <a:fillRect/>
          </a:stretch>
        </p:blipFill>
        <p:spPr>
          <a:xfrm>
            <a:off x="3487903" y="1844607"/>
            <a:ext cx="2965411" cy="3164634"/>
          </a:xfrm>
          <a:prstGeom prst="rect">
            <a:avLst/>
          </a:prstGeom>
        </p:spPr>
      </p:pic>
      <p:sp>
        <p:nvSpPr>
          <p:cNvPr id="20" name="矩形 19"/>
          <p:cNvSpPr/>
          <p:nvPr/>
        </p:nvSpPr>
        <p:spPr>
          <a:xfrm>
            <a:off x="9577159" y="817629"/>
            <a:ext cx="2537988"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8. </a:t>
            </a:r>
            <a:r>
              <a:rPr kumimoji="0"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楷体_GB2312" panose="02010609030101010101"/>
                <a:cs typeface="+mn-cs"/>
              </a:rPr>
              <a:t>智能系统与智能服务</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1" name="矩形 20"/>
          <p:cNvSpPr/>
          <p:nvPr/>
        </p:nvSpPr>
        <p:spPr>
          <a:xfrm>
            <a:off x="9360923" y="1771736"/>
            <a:ext cx="2788423" cy="4154984"/>
          </a:xfrm>
          <a:prstGeom prst="rect">
            <a:avLst/>
          </a:prstGeom>
        </p:spPr>
        <p:txBody>
          <a:bodyPr wrap="square">
            <a:spAutoFit/>
          </a:bodyPr>
          <a:lstStyle/>
          <a:p>
            <a:pPr marL="0" marR="57785" lvl="0" indent="0" algn="ju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    利用智能技术建造智能系统，推进社会智能化进程</a:t>
            </a:r>
            <a:endPar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endParaRPr>
          </a:p>
          <a:p>
            <a:pPr marL="0" marR="57785" lvl="0" indent="0" algn="ju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    </a:t>
            </a:r>
            <a:endPar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endParaRPr>
          </a:p>
          <a:p>
            <a:pPr marL="0" marR="57785" lvl="0" indent="0" algn="ju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    </a:t>
            </a:r>
            <a:r>
              <a:rPr kumimoji="0" lang="zh-CN" altLang="en-US"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rPr>
              <a:t>主要包括：基于智能网络的智能服务，基于智能机器人的智能服务，基于智能软件的智能服务，基于智能产品的智能服务等。</a:t>
            </a:r>
            <a:endParaRPr kumimoji="0" lang="en-US" altLang="zh-CN" sz="2400" b="0" i="0" u="none" strike="noStrike" kern="1200" cap="none" spc="0" normalizeH="0" baseline="0" noProof="0" dirty="0">
              <a:ln>
                <a:noFill/>
              </a:ln>
              <a:solidFill>
                <a:srgbClr val="0000CC"/>
              </a:solidFill>
              <a:effectLst/>
              <a:uLnTx/>
              <a:uFillTx/>
              <a:latin typeface="楷体_GB2312" panose="02010609030101010101"/>
              <a:ea typeface="等线" panose="0201060003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AutoShape 3"/>
          <p:cNvSpPr>
            <a:spLocks noChangeArrowheads="1"/>
          </p:cNvSpPr>
          <p:nvPr/>
        </p:nvSpPr>
        <p:spPr bwMode="gray">
          <a:xfrm>
            <a:off x="3228939" y="1244773"/>
            <a:ext cx="6264275" cy="4608512"/>
          </a:xfrm>
          <a:prstGeom prst="roundRect">
            <a:avLst>
              <a:gd name="adj" fmla="val 16667"/>
            </a:avLst>
          </a:prstGeom>
          <a:gradFill rotWithShape="1">
            <a:gsLst>
              <a:gs pos="0">
                <a:schemeClr val="accent1"/>
              </a:gs>
              <a:gs pos="50000">
                <a:schemeClr val="accent1">
                  <a:gamma/>
                  <a:tint val="21176"/>
                  <a:invGamma/>
                </a:schemeClr>
              </a:gs>
              <a:gs pos="100000">
                <a:schemeClr val="accent1"/>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AutoShape 6"/>
          <p:cNvSpPr>
            <a:spLocks noChangeArrowheads="1"/>
          </p:cNvSpPr>
          <p:nvPr/>
        </p:nvSpPr>
        <p:spPr bwMode="gray">
          <a:xfrm>
            <a:off x="3899178" y="5085699"/>
            <a:ext cx="4515773" cy="503238"/>
          </a:xfrm>
          <a:prstGeom prst="roundRect">
            <a:avLst>
              <a:gd name="adj" fmla="val 16667"/>
            </a:avLst>
          </a:prstGeom>
          <a:gradFill rotWithShape="1">
            <a:gsLst>
              <a:gs pos="0">
                <a:srgbClr val="FF6600">
                  <a:alpha val="84000"/>
                </a:srgbClr>
              </a:gs>
              <a:gs pos="50000">
                <a:srgbClr val="FF6600">
                  <a:gamma/>
                  <a:tint val="15686"/>
                  <a:invGamma/>
                </a:srgbClr>
              </a:gs>
              <a:gs pos="100000">
                <a:srgbClr val="FF6600">
                  <a:alpha val="84000"/>
                </a:srgbClr>
              </a:gs>
            </a:gsLst>
            <a:lin ang="5400000" scaled="1"/>
          </a:gradFill>
          <a:ln w="12700" algn="ctr">
            <a:solidFill>
              <a:schemeClr val="bg1"/>
            </a:solidFill>
            <a:round/>
          </a:ln>
          <a:effectLst/>
          <a:extLst>
            <a:ext uri="{AF507438-7753-43E0-B8FC-AC1667EBCBE1}">
              <a14:hiddenEffects xmlns:a14="http://schemas.microsoft.com/office/drawing/2010/main">
                <a:effectLst>
                  <a:outerShdw dist="99190" dir="2388334" algn="ctr" rotWithShape="0">
                    <a:srgbClr val="333333">
                      <a:alpha val="50000"/>
                    </a:srgb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314"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E92BD8C-1D1F-4626-A5A0-F88622AAAEB1}"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315"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376E54B2-8327-47C8-99C4-15E857C37F7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317" name="Text Box 4"/>
          <p:cNvSpPr txBox="1">
            <a:spLocks noChangeArrowheads="1"/>
          </p:cNvSpPr>
          <p:nvPr/>
        </p:nvSpPr>
        <p:spPr bwMode="gray">
          <a:xfrm>
            <a:off x="3866634" y="2648999"/>
            <a:ext cx="4114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1.3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人工智能的研究内容</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18" name="Text Box 6"/>
          <p:cNvSpPr txBox="1">
            <a:spLocks noChangeArrowheads="1"/>
          </p:cNvSpPr>
          <p:nvPr/>
        </p:nvSpPr>
        <p:spPr bwMode="gray">
          <a:xfrm>
            <a:off x="3858697" y="3861476"/>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1.5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人工智能研究领域</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19" name="Text Box 15"/>
          <p:cNvSpPr txBox="1">
            <a:spLocks noChangeArrowheads="1"/>
          </p:cNvSpPr>
          <p:nvPr/>
        </p:nvSpPr>
        <p:spPr bwMode="gray">
          <a:xfrm>
            <a:off x="3858697" y="3275630"/>
            <a:ext cx="49561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1.4  </a:t>
            </a:r>
            <a:r>
              <a:rPr kumimoji="1"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人工智能研究方法与途径</a:t>
            </a:r>
            <a:endParaRPr kumimoji="1"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20" name="Text Box 7"/>
          <p:cNvSpPr txBox="1">
            <a:spLocks noChangeArrowheads="1"/>
          </p:cNvSpPr>
          <p:nvPr/>
        </p:nvSpPr>
        <p:spPr bwMode="gray">
          <a:xfrm>
            <a:off x="3858697" y="1572922"/>
            <a:ext cx="4114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1.1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人工智能的定义</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321" name="Text Box 25"/>
          <p:cNvSpPr txBox="1">
            <a:spLocks noChangeArrowheads="1"/>
          </p:cNvSpPr>
          <p:nvPr/>
        </p:nvSpPr>
        <p:spPr bwMode="gray">
          <a:xfrm>
            <a:off x="3866634" y="2129328"/>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1.2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人工智能的发展简史</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71034" name="Rectangle 26"/>
          <p:cNvSpPr>
            <a:spLocks noGrp="1"/>
          </p:cNvSpPr>
          <p:nvPr>
            <p:ph type="title"/>
          </p:nvPr>
        </p:nvSpPr>
        <p:spPr>
          <a:xfrm>
            <a:off x="2019300" y="504032"/>
            <a:ext cx="8229600" cy="649288"/>
          </a:xfrm>
        </p:spPr>
        <p:txBody>
          <a:bodyPr/>
          <a:lstStyle/>
          <a:p>
            <a:pPr algn="ctr">
              <a:defRPr/>
            </a:pPr>
            <a:r>
              <a:rPr lang="zh-CN" altLang="en-US" sz="4000" dirty="0">
                <a:solidFill>
                  <a:srgbClr val="3333FF"/>
                </a:solidFill>
                <a:latin typeface="黑体" panose="02010609060101010101" pitchFamily="49" charset="-122"/>
              </a:rPr>
              <a:t>第一章 主 要 内 容</a:t>
            </a:r>
            <a:endParaRPr lang="zh-CN" altLang="en-US" sz="4000" dirty="0">
              <a:solidFill>
                <a:srgbClr val="3333FF"/>
              </a:solidFill>
              <a:latin typeface="黑体" panose="02010609060101010101" pitchFamily="49" charset="-122"/>
            </a:endParaRPr>
          </a:p>
        </p:txBody>
      </p:sp>
      <p:sp>
        <p:nvSpPr>
          <p:cNvPr id="11" name="Text Box 6"/>
          <p:cNvSpPr txBox="1">
            <a:spLocks noChangeArrowheads="1"/>
          </p:cNvSpPr>
          <p:nvPr/>
        </p:nvSpPr>
        <p:spPr bwMode="gray">
          <a:xfrm>
            <a:off x="3888558" y="4459068"/>
            <a:ext cx="53542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1.6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人工智能应用、现状及思考</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2" name="Text Box 6"/>
          <p:cNvSpPr txBox="1">
            <a:spLocks noChangeArrowheads="1"/>
          </p:cNvSpPr>
          <p:nvPr/>
        </p:nvSpPr>
        <p:spPr bwMode="gray">
          <a:xfrm>
            <a:off x="3888558" y="5085699"/>
            <a:ext cx="47220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1.7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人工智能对人类的影响</a:t>
            </a:r>
            <a:endPar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3B8AAA2-6089-4863-A7B4-CC01D75085FF}"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0342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412B0F1E-2374-4412-AB6E-9B192465AA9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9" name="Rectangle 2"/>
          <p:cNvSpPr txBox="1"/>
          <p:nvPr/>
        </p:nvSpPr>
        <p:spPr>
          <a:xfrm>
            <a:off x="697622" y="436556"/>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4000" b="0" i="0" u="none" strike="noStrike" kern="1200" cap="none" spc="0" normalizeH="0" baseline="0" noProof="0" dirty="0">
                <a:ln>
                  <a:noFill/>
                </a:ln>
                <a:solidFill>
                  <a:prstClr val="black"/>
                </a:solidFill>
                <a:effectLst/>
                <a:uLnTx/>
                <a:uFillTx/>
                <a:latin typeface="黑体" panose="02010609060101010101" pitchFamily="49" charset="-122"/>
                <a:ea typeface="等线 Light" panose="02010600030101010101" charset="-122"/>
                <a:cs typeface="+mj-cs"/>
              </a:rPr>
              <a:t>1.7 </a:t>
            </a:r>
            <a:r>
              <a:rPr kumimoji="0" lang="zh-CN" altLang="en-US" sz="4000" b="0" i="0" u="none" strike="noStrike" kern="1200" cap="none" spc="0" normalizeH="0" baseline="0" noProof="0" dirty="0">
                <a:ln>
                  <a:noFill/>
                </a:ln>
                <a:solidFill>
                  <a:prstClr val="black"/>
                </a:solidFill>
                <a:effectLst/>
                <a:uLnTx/>
                <a:uFillTx/>
                <a:latin typeface="黑体" panose="02010609060101010101" pitchFamily="49" charset="-122"/>
                <a:ea typeface="等线 Light" panose="02010600030101010101" charset="-122"/>
                <a:cs typeface="+mj-cs"/>
              </a:rPr>
              <a:t>人工智能对人类的影响</a:t>
            </a:r>
            <a:endParaRPr kumimoji="0" lang="zh-CN" altLang="en-US" sz="4000" b="0" i="0" u="none" strike="noStrike" kern="1200" cap="none" spc="0" normalizeH="0" baseline="0" noProof="0" dirty="0">
              <a:ln>
                <a:noFill/>
              </a:ln>
              <a:solidFill>
                <a:prstClr val="black"/>
              </a:solidFill>
              <a:effectLst/>
              <a:uLnTx/>
              <a:uFillTx/>
              <a:latin typeface="黑体" panose="02010609060101010101" pitchFamily="49" charset="-122"/>
              <a:ea typeface="等线 Light" panose="02010600030101010101" charset="-122"/>
              <a:cs typeface="+mj-cs"/>
            </a:endParaRPr>
          </a:p>
        </p:txBody>
      </p:sp>
      <p:sp>
        <p:nvSpPr>
          <p:cNvPr id="15" name="矩形 14"/>
          <p:cNvSpPr/>
          <p:nvPr/>
        </p:nvSpPr>
        <p:spPr>
          <a:xfrm>
            <a:off x="466698" y="1342245"/>
            <a:ext cx="269870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1. </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对经济的影响</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7" name="矩形 16"/>
          <p:cNvSpPr/>
          <p:nvPr/>
        </p:nvSpPr>
        <p:spPr>
          <a:xfrm>
            <a:off x="484206" y="2273351"/>
            <a:ext cx="2787943" cy="8925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a:t>
            </a:r>
            <a:r>
              <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直接经济效益 </a:t>
            </a: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99"/>
              </a:solidFill>
              <a:effectLst/>
              <a:uLnTx/>
              <a:uFillTx/>
              <a:latin typeface="等线" panose="02010600030101010101" charset="-122"/>
              <a:ea typeface="等线" panose="02010600030101010101" charset="-122"/>
              <a:cs typeface="+mn-cs"/>
            </a:endParaRPr>
          </a:p>
        </p:txBody>
      </p:sp>
      <p:sp>
        <p:nvSpPr>
          <p:cNvPr id="10" name="矩形 9"/>
          <p:cNvSpPr/>
          <p:nvPr/>
        </p:nvSpPr>
        <p:spPr>
          <a:xfrm>
            <a:off x="4604950" y="1366634"/>
            <a:ext cx="269870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2. </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对社会的影响</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1" name="矩形 10"/>
          <p:cNvSpPr/>
          <p:nvPr/>
        </p:nvSpPr>
        <p:spPr>
          <a:xfrm>
            <a:off x="9030730" y="1342245"/>
            <a:ext cx="2698707"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3. </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对文化的影响</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3" name="矩形 12"/>
          <p:cNvSpPr/>
          <p:nvPr/>
        </p:nvSpPr>
        <p:spPr>
          <a:xfrm>
            <a:off x="484206" y="3127513"/>
            <a:ext cx="2889189"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a:t>
            </a:r>
            <a:r>
              <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推动计算机技术发展</a:t>
            </a: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99"/>
              </a:solidFill>
              <a:effectLst/>
              <a:uLnTx/>
              <a:uFillTx/>
              <a:latin typeface="等线" panose="02010600030101010101" charset="-122"/>
              <a:ea typeface="等线" panose="02010600030101010101" charset="-122"/>
              <a:cs typeface="+mn-cs"/>
            </a:endParaRPr>
          </a:p>
        </p:txBody>
      </p:sp>
      <p:sp>
        <p:nvSpPr>
          <p:cNvPr id="6" name="矩形 5"/>
          <p:cNvSpPr/>
          <p:nvPr/>
        </p:nvSpPr>
        <p:spPr>
          <a:xfrm>
            <a:off x="4604950" y="2168721"/>
            <a:ext cx="4322272" cy="390876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a:t>
            </a:r>
            <a:r>
              <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劳务就业问题 </a:t>
            </a: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a:t>
            </a:r>
            <a:r>
              <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社会结构变化 </a:t>
            </a: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a:t>
            </a:r>
            <a:r>
              <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思维方式与观念的变化 </a:t>
            </a: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a:t>
            </a:r>
            <a:r>
              <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心理上的威胁 </a:t>
            </a: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a:t>
            </a:r>
            <a:r>
              <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技术失控的危险</a:t>
            </a: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a:t>
            </a:r>
            <a:r>
              <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引起的法律问题 </a:t>
            </a: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99"/>
              </a:solidFill>
              <a:effectLst/>
              <a:uLnTx/>
              <a:uFillTx/>
              <a:latin typeface="等线" panose="02010600030101010101" charset="-122"/>
              <a:ea typeface="等线" panose="02010600030101010101" charset="-122"/>
              <a:cs typeface="+mn-cs"/>
            </a:endParaRPr>
          </a:p>
        </p:txBody>
      </p:sp>
      <p:sp>
        <p:nvSpPr>
          <p:cNvPr id="20" name="矩形 19"/>
          <p:cNvSpPr/>
          <p:nvPr/>
        </p:nvSpPr>
        <p:spPr>
          <a:xfrm>
            <a:off x="9030730" y="2273351"/>
            <a:ext cx="2698175" cy="132343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a:t>
            </a:r>
            <a:r>
              <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改善人类语言</a:t>
            </a: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99"/>
              </a:solidFill>
              <a:effectLst/>
              <a:uLnTx/>
              <a:uFillTx/>
              <a:latin typeface="等线" panose="02010600030101010101" charset="-122"/>
              <a:ea typeface="等线" panose="02010600030101010101" charset="-122"/>
              <a:cs typeface="+mn-cs"/>
            </a:endParaRPr>
          </a:p>
        </p:txBody>
      </p:sp>
      <p:sp>
        <p:nvSpPr>
          <p:cNvPr id="21" name="矩形 20"/>
          <p:cNvSpPr/>
          <p:nvPr/>
        </p:nvSpPr>
        <p:spPr>
          <a:xfrm>
            <a:off x="9030730" y="3127513"/>
            <a:ext cx="2889189"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a:t>
            </a:r>
            <a:r>
              <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rPr>
              <a:t>改善文化生活</a:t>
            </a: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000099"/>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99"/>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93B8AAA2-6089-4863-A7B4-CC01D75085FF}"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0342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412B0F1E-2374-4412-AB6E-9B192465AA93}"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9" name="Rectangle 2"/>
          <p:cNvSpPr txBox="1"/>
          <p:nvPr/>
        </p:nvSpPr>
        <p:spPr>
          <a:xfrm>
            <a:off x="1964724" y="2125362"/>
            <a:ext cx="9779839" cy="20373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4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Arial" panose="020B0604020202020204" pitchFamily="34" charset="0"/>
              </a:rPr>
              <a:t>人工智能是否有可能取代人类？</a:t>
            </a:r>
            <a:endParaRPr kumimoji="0" lang="zh-CN" altLang="en-US" sz="4800" b="1" i="0" u="none" strike="noStrike" kern="1200" cap="none" spc="0" normalizeH="0" baseline="0" noProof="0" dirty="0">
              <a:ln>
                <a:noFill/>
              </a:ln>
              <a:solidFill>
                <a:srgbClr val="FF0000"/>
              </a:solidFill>
              <a:effectLst/>
              <a:uLnTx/>
              <a:uFillTx/>
              <a:latin typeface="华文楷体" panose="02010600040101010101" pitchFamily="2" charset="-122"/>
              <a:ea typeface="华文楷体" panose="02010600040101010101" pitchFamily="2" charset="-122"/>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ED49ACDC-7599-4513-9077-C4A6D32F4381}"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65539"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CE3F5D97-7FEA-4CFF-9775-7496E466DB19}"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65540" name="Rectangle 2"/>
          <p:cNvSpPr>
            <a:spLocks noChangeArrowheads="1"/>
          </p:cNvSpPr>
          <p:nvPr/>
        </p:nvSpPr>
        <p:spPr bwMode="auto">
          <a:xfrm>
            <a:off x="2135189" y="1412875"/>
            <a:ext cx="8353425" cy="4530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10000"/>
              </a:lnSpc>
              <a:spcBef>
                <a:spcPts val="0"/>
              </a:spcBef>
              <a:spcAft>
                <a:spcPts val="0"/>
              </a:spcAft>
              <a:buClrTx/>
              <a:buSzTx/>
              <a:buFontTx/>
              <a:buChar char="•"/>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50</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年代</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-60</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年代初开发了世界最早的启发式程序</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逻辑理论家</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仿宋_GB2312" pitchFamily="49" charset="-122"/>
                <a:cs typeface="+mn-cs"/>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LT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，证明了</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数学原理</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第二章</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1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中的全部</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52</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个定理，开创了机器定理证明学科；</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40000"/>
              </a:spcBef>
              <a:spcAft>
                <a:spcPts val="0"/>
              </a:spcAft>
              <a:buClrTx/>
              <a:buSzTx/>
              <a:buFontTx/>
              <a:buChar char="•"/>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1960</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年开发了</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通用问题求解系统</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仿宋_GB2312" pitchFamily="49" charset="-122"/>
                <a:cs typeface="+mn-cs"/>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GPS</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4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1966</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年开发了最早的下棋程序之一</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MATER</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4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70</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年代发展完善了语义网络的概念和方法；</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4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70</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年代提出了</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物理符号系统假说</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40000"/>
              </a:spcBef>
              <a:spcAft>
                <a:spcPts val="0"/>
              </a:spcAft>
              <a:buClrTx/>
              <a:buSzTx/>
              <a:buFontTx/>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70</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年代提出决策过程模型。</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p:txBody>
      </p:sp>
      <p:sp>
        <p:nvSpPr>
          <p:cNvPr id="65541" name="Rectangle 3"/>
          <p:cNvSpPr>
            <a:spLocks noChangeArrowheads="1"/>
          </p:cNvSpPr>
          <p:nvPr/>
        </p:nvSpPr>
        <p:spPr bwMode="auto">
          <a:xfrm>
            <a:off x="1919289" y="836613"/>
            <a:ext cx="8353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O"/>
              <a:defRPr/>
            </a:pPr>
            <a:r>
              <a:rPr kumimoji="1" lang="en-US" altLang="zh-CN" sz="2800" b="1" i="0" u="none" strike="noStrike" kern="1200" cap="none" spc="0" normalizeH="0" baseline="0" noProof="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a:ln>
                  <a:noFill/>
                </a:ln>
                <a:solidFill>
                  <a:srgbClr val="990000"/>
                </a:solidFill>
                <a:effectLst/>
                <a:uLnTx/>
                <a:uFillTx/>
                <a:latin typeface="黑体" panose="02010609060101010101" pitchFamily="49" charset="-122"/>
                <a:ea typeface="黑体" panose="02010609060101010101" pitchFamily="49" charset="-122"/>
                <a:cs typeface="+mn-cs"/>
              </a:rPr>
              <a:t>赫伯特</a:t>
            </a:r>
            <a:r>
              <a:rPr kumimoji="1" lang="en-US" altLang="zh-CN" sz="2800" b="1" i="0" u="none" strike="noStrike" kern="1200" cap="none" spc="0" normalizeH="0" baseline="0" noProof="0">
                <a:ln>
                  <a:noFill/>
                </a:ln>
                <a:solidFill>
                  <a:srgbClr val="990000"/>
                </a:solidFill>
                <a:effectLst/>
                <a:uLnTx/>
                <a:uFillTx/>
                <a:latin typeface="Arial" panose="020B0604020202020204" pitchFamily="34" charset="0"/>
                <a:ea typeface="黑体" panose="02010609060101010101" pitchFamily="49" charset="-122"/>
                <a:cs typeface="+mn-cs"/>
              </a:rPr>
              <a:t>·</a:t>
            </a:r>
            <a:r>
              <a:rPr kumimoji="1" lang="en-US" altLang="zh-CN" sz="2800" b="1" i="0" u="none" strike="noStrike" kern="1200" cap="none" spc="0" normalizeH="0" baseline="0" noProof="0">
                <a:ln>
                  <a:noFill/>
                </a:ln>
                <a:solidFill>
                  <a:srgbClr val="990000"/>
                </a:solidFill>
                <a:effectLst/>
                <a:uLnTx/>
                <a:uFillTx/>
                <a:latin typeface="黑体" panose="02010609060101010101" pitchFamily="49" charset="-122"/>
                <a:ea typeface="黑体" panose="02010609060101010101" pitchFamily="49" charset="-122"/>
                <a:cs typeface="+mn-cs"/>
              </a:rPr>
              <a:t> </a:t>
            </a:r>
            <a:r>
              <a:rPr kumimoji="1" lang="zh-CN" altLang="en-US" sz="2800" b="1" i="0" u="none" strike="noStrike" kern="1200" cap="none" spc="0" normalizeH="0" baseline="0" noProof="0">
                <a:ln>
                  <a:noFill/>
                </a:ln>
                <a:solidFill>
                  <a:srgbClr val="990000"/>
                </a:solidFill>
                <a:effectLst/>
                <a:uLnTx/>
                <a:uFillTx/>
                <a:latin typeface="黑体" panose="02010609060101010101" pitchFamily="49" charset="-122"/>
                <a:ea typeface="黑体" panose="02010609060101010101" pitchFamily="49" charset="-122"/>
                <a:cs typeface="+mn-cs"/>
              </a:rPr>
              <a:t>西蒙</a:t>
            </a:r>
            <a:r>
              <a:rPr kumimoji="1" lang="zh-CN" altLang="en-US" sz="28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a:ln>
                  <a:noFill/>
                </a:ln>
                <a:solidFill>
                  <a:srgbClr val="99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1" lang="zh-CN" altLang="en-US" sz="2800" b="1" i="0" u="none" strike="noStrike" kern="1200" cap="none" spc="0" normalizeH="0" baseline="0" noProof="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rPr>
              <a:t>符号主义学派创始人（续）</a:t>
            </a:r>
            <a:endParaRPr kumimoji="1" lang="zh-CN" altLang="en-US" sz="2800" b="1" i="0" u="none" strike="noStrike" kern="1200" cap="none" spc="0" normalizeH="0" baseline="0" noProof="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F01B7B29-3CED-4BA0-9518-6CE2ACE393A4}"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66563"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25C9AD56-5EA7-4CE2-8F55-4A09E7E2E04A}"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91522" name="Rectangle 2"/>
          <p:cNvSpPr>
            <a:spLocks noChangeArrowheads="1"/>
          </p:cNvSpPr>
          <p:nvPr/>
        </p:nvSpPr>
        <p:spPr bwMode="auto">
          <a:xfrm>
            <a:off x="1907713" y="1290145"/>
            <a:ext cx="74898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O"/>
              <a:defRPr/>
            </a:pP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艾伦</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mn-cs"/>
              </a:rPr>
              <a:t>·</a:t>
            </a:r>
            <a:r>
              <a:rPr kumimoji="1" lang="en-US" altLang="zh-CN"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纽厄尔</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rPr>
              <a:t>符号主义学派创始人之一</a:t>
            </a:r>
            <a:endPar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491523" name="Picture 3" descr="纽厄尔"/>
          <p:cNvPicPr>
            <a:picLocks noChangeAspect="1" noChangeArrowheads="1"/>
          </p:cNvPicPr>
          <p:nvPr/>
        </p:nvPicPr>
        <p:blipFill>
          <a:blip r:embed="rId1">
            <a:extLst>
              <a:ext uri="{28A0092B-C50C-407E-A947-70E740481C1C}">
                <a14:useLocalDpi xmlns:a14="http://schemas.microsoft.com/office/drawing/2010/main" val="0"/>
              </a:ext>
            </a:extLst>
          </a:blip>
          <a:srcRect l="9148" t="29597" r="56934" b="7716"/>
          <a:stretch>
            <a:fillRect/>
          </a:stretch>
        </p:blipFill>
        <p:spPr bwMode="auto">
          <a:xfrm>
            <a:off x="2497539" y="2211140"/>
            <a:ext cx="1439862"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24" name="Rectangle 4"/>
          <p:cNvSpPr>
            <a:spLocks noChangeArrowheads="1"/>
          </p:cNvSpPr>
          <p:nvPr/>
        </p:nvSpPr>
        <p:spPr bwMode="auto">
          <a:xfrm>
            <a:off x="4581525" y="2267496"/>
            <a:ext cx="5400675" cy="175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符号主义学派的创始之一；</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西蒙的学生与同事；</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1975</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年与西蒙同获图灵奖</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91522"/>
                                        </p:tgtEl>
                                        <p:attrNameLst>
                                          <p:attrName>style.visibility</p:attrName>
                                        </p:attrNameLst>
                                      </p:cBhvr>
                                      <p:to>
                                        <p:strVal val="visible"/>
                                      </p:to>
                                    </p:set>
                                    <p:animEffect transition="in" filter="wipe(left)">
                                      <p:cBhvr>
                                        <p:cTn id="7" dur="2000"/>
                                        <p:tgtEl>
                                          <p:spTgt spid="491522"/>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491523"/>
                                        </p:tgtEl>
                                        <p:attrNameLst>
                                          <p:attrName>style.visibility</p:attrName>
                                        </p:attrNameLst>
                                      </p:cBhvr>
                                      <p:to>
                                        <p:strVal val="visible"/>
                                      </p:to>
                                    </p:set>
                                    <p:animEffect transition="in" filter="fade">
                                      <p:cBhvr>
                                        <p:cTn id="11" dur="1000"/>
                                        <p:tgtEl>
                                          <p:spTgt spid="491523"/>
                                        </p:tgtEl>
                                      </p:cBhvr>
                                    </p:animEffect>
                                  </p:childTnLst>
                                </p:cTn>
                              </p:par>
                            </p:childTnLst>
                          </p:cTn>
                        </p:par>
                        <p:par>
                          <p:cTn id="12" fill="hold">
                            <p:stCondLst>
                              <p:cond delay="3000"/>
                            </p:stCondLst>
                            <p:childTnLst>
                              <p:par>
                                <p:cTn id="13" presetID="12" presetClass="entr" presetSubtype="2" fill="hold" grpId="0" nodeType="afterEffect">
                                  <p:stCondLst>
                                    <p:cond delay="0"/>
                                  </p:stCondLst>
                                  <p:childTnLst>
                                    <p:set>
                                      <p:cBhvr>
                                        <p:cTn id="14" dur="1" fill="hold">
                                          <p:stCondLst>
                                            <p:cond delay="0"/>
                                          </p:stCondLst>
                                        </p:cTn>
                                        <p:tgtEl>
                                          <p:spTgt spid="491524"/>
                                        </p:tgtEl>
                                        <p:attrNameLst>
                                          <p:attrName>style.visibility</p:attrName>
                                        </p:attrNameLst>
                                      </p:cBhvr>
                                      <p:to>
                                        <p:strVal val="visible"/>
                                      </p:to>
                                    </p:set>
                                    <p:animEffect transition="in" filter="slide(fromRight)">
                                      <p:cBhvr>
                                        <p:cTn id="15" dur="500"/>
                                        <p:tgtEl>
                                          <p:spTgt spid="491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2" grpId="0"/>
      <p:bldP spid="4915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428492E3-BC26-40D8-B664-465518250D0B}"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67587"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6A6FAA31-D960-40A7-971B-2BD76D53D357}"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92546" name="Rectangle 2"/>
          <p:cNvSpPr>
            <a:spLocks noChangeArrowheads="1"/>
          </p:cNvSpPr>
          <p:nvPr/>
        </p:nvSpPr>
        <p:spPr bwMode="auto">
          <a:xfrm>
            <a:off x="1934528" y="1069634"/>
            <a:ext cx="7200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O"/>
              <a:defRPr/>
            </a:pP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爱德华</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mn-cs"/>
              </a:rPr>
              <a:t>·</a:t>
            </a:r>
            <a:r>
              <a:rPr kumimoji="1" lang="en-US" altLang="zh-CN"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费根鲍姆</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rPr>
              <a:t>知识工程的提出者</a:t>
            </a:r>
            <a:endPar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492547" name="Picture 3" descr="费根鲍姆"/>
          <p:cNvPicPr>
            <a:picLocks noChangeAspect="1" noChangeArrowheads="1"/>
          </p:cNvPicPr>
          <p:nvPr/>
        </p:nvPicPr>
        <p:blipFill>
          <a:blip r:embed="rId1">
            <a:extLst>
              <a:ext uri="{28A0092B-C50C-407E-A947-70E740481C1C}">
                <a14:useLocalDpi xmlns:a14="http://schemas.microsoft.com/office/drawing/2010/main" val="0"/>
              </a:ext>
            </a:extLst>
          </a:blip>
          <a:srcRect l="47327" t="40793" r="7347" b="15099"/>
          <a:stretch>
            <a:fillRect/>
          </a:stretch>
        </p:blipFill>
        <p:spPr bwMode="auto">
          <a:xfrm>
            <a:off x="7967664" y="1628776"/>
            <a:ext cx="2484437"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548" name="Rectangle 4"/>
          <p:cNvSpPr>
            <a:spLocks noChangeArrowheads="1"/>
          </p:cNvSpPr>
          <p:nvPr/>
        </p:nvSpPr>
        <p:spPr bwMode="auto">
          <a:xfrm>
            <a:off x="1992313" y="3578664"/>
            <a:ext cx="8424862" cy="264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1963</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年主编了</a:t>
            </a: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计算机与思想</a:t>
            </a: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一书，被认为是世界上</a:t>
            </a:r>
            <a:endPar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第</a:t>
            </a: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本关于人工智能的经典专著；</a:t>
            </a:r>
            <a:endPar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1965</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年开发出世界上第</a:t>
            </a: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个专家系统；</a:t>
            </a:r>
            <a:endPar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开发著名的专家系统</a:t>
            </a:r>
            <a:r>
              <a:rPr kumimoji="1"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MYCIN</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endPar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80</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年代合著四卷本的</a:t>
            </a: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人工智能手册</a:t>
            </a: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开设世界上第</a:t>
            </a: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家</a:t>
            </a:r>
            <a:endPar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以开发和将专家系统商品化的公司。</a:t>
            </a:r>
            <a:endPar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p:txBody>
      </p:sp>
      <p:sp>
        <p:nvSpPr>
          <p:cNvPr id="492549" name="Rectangle 5"/>
          <p:cNvSpPr>
            <a:spLocks noChangeArrowheads="1"/>
          </p:cNvSpPr>
          <p:nvPr/>
        </p:nvSpPr>
        <p:spPr bwMode="auto">
          <a:xfrm>
            <a:off x="1992313" y="2090543"/>
            <a:ext cx="6192837"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ü"/>
              <a:defRPr/>
            </a:pP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1977</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年提出知识工程，使人工智能从理</a:t>
            </a:r>
            <a:endPar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论转向应用；</a:t>
            </a:r>
            <a:endPar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1994</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年和劳伊</a:t>
            </a:r>
            <a:r>
              <a:rPr kumimoji="0" lang="en-US" altLang="zh-CN"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r>
              <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雷迪共同获得图灵奖；</a:t>
            </a:r>
            <a:endParaRPr kumimoji="0" lang="zh-CN" altLang="en-US" sz="24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2546"/>
                                        </p:tgtEl>
                                        <p:attrNameLst>
                                          <p:attrName>style.visibility</p:attrName>
                                        </p:attrNameLst>
                                      </p:cBhvr>
                                      <p:to>
                                        <p:strVal val="visible"/>
                                      </p:to>
                                    </p:set>
                                    <p:animEffect transition="in" filter="fade">
                                      <p:cBhvr>
                                        <p:cTn id="7" dur="2000"/>
                                        <p:tgtEl>
                                          <p:spTgt spid="492546"/>
                                        </p:tgtEl>
                                      </p:cBhvr>
                                    </p:animEffect>
                                  </p:childTnLst>
                                </p:cTn>
                              </p:par>
                            </p:childTnLst>
                          </p:cTn>
                        </p:par>
                        <p:par>
                          <p:cTn id="8" fill="hold">
                            <p:stCondLst>
                              <p:cond delay="2000"/>
                            </p:stCondLst>
                            <p:childTnLst>
                              <p:par>
                                <p:cTn id="9" presetID="12" presetClass="entr" presetSubtype="8" fill="hold" nodeType="afterEffect">
                                  <p:stCondLst>
                                    <p:cond delay="0"/>
                                  </p:stCondLst>
                                  <p:childTnLst>
                                    <p:set>
                                      <p:cBhvr>
                                        <p:cTn id="10" dur="1" fill="hold">
                                          <p:stCondLst>
                                            <p:cond delay="0"/>
                                          </p:stCondLst>
                                        </p:cTn>
                                        <p:tgtEl>
                                          <p:spTgt spid="492547"/>
                                        </p:tgtEl>
                                        <p:attrNameLst>
                                          <p:attrName>style.visibility</p:attrName>
                                        </p:attrNameLst>
                                      </p:cBhvr>
                                      <p:to>
                                        <p:strVal val="visible"/>
                                      </p:to>
                                    </p:set>
                                    <p:animEffect transition="in" filter="slide(fromLeft)">
                                      <p:cBhvr>
                                        <p:cTn id="11" dur="500"/>
                                        <p:tgtEl>
                                          <p:spTgt spid="492547"/>
                                        </p:tgtEl>
                                      </p:cBhvr>
                                    </p:animEffect>
                                  </p:childTnLst>
                                </p:cTn>
                              </p:par>
                            </p:childTnLst>
                          </p:cTn>
                        </p:par>
                        <p:par>
                          <p:cTn id="12" fill="hold">
                            <p:stCondLst>
                              <p:cond delay="2500"/>
                            </p:stCondLst>
                            <p:childTnLst>
                              <p:par>
                                <p:cTn id="13" presetID="22" presetClass="entr" presetSubtype="1" fill="hold" grpId="0" nodeType="afterEffect">
                                  <p:stCondLst>
                                    <p:cond delay="0"/>
                                  </p:stCondLst>
                                  <p:childTnLst>
                                    <p:set>
                                      <p:cBhvr>
                                        <p:cTn id="14" dur="1" fill="hold">
                                          <p:stCondLst>
                                            <p:cond delay="0"/>
                                          </p:stCondLst>
                                        </p:cTn>
                                        <p:tgtEl>
                                          <p:spTgt spid="492549"/>
                                        </p:tgtEl>
                                        <p:attrNameLst>
                                          <p:attrName>style.visibility</p:attrName>
                                        </p:attrNameLst>
                                      </p:cBhvr>
                                      <p:to>
                                        <p:strVal val="visible"/>
                                      </p:to>
                                    </p:set>
                                    <p:animEffect transition="in" filter="wipe(up)">
                                      <p:cBhvr>
                                        <p:cTn id="15" dur="5000"/>
                                        <p:tgtEl>
                                          <p:spTgt spid="492549"/>
                                        </p:tgtEl>
                                      </p:cBhvr>
                                    </p:animEffect>
                                  </p:childTnLst>
                                </p:cTn>
                              </p:par>
                            </p:childTnLst>
                          </p:cTn>
                        </p:par>
                        <p:par>
                          <p:cTn id="16" fill="hold">
                            <p:stCondLst>
                              <p:cond delay="7500"/>
                            </p:stCondLst>
                            <p:childTnLst>
                              <p:par>
                                <p:cTn id="17" presetID="22" presetClass="entr" presetSubtype="1" fill="hold" grpId="0" nodeType="afterEffect">
                                  <p:stCondLst>
                                    <p:cond delay="0"/>
                                  </p:stCondLst>
                                  <p:childTnLst>
                                    <p:set>
                                      <p:cBhvr>
                                        <p:cTn id="18" dur="1" fill="hold">
                                          <p:stCondLst>
                                            <p:cond delay="0"/>
                                          </p:stCondLst>
                                        </p:cTn>
                                        <p:tgtEl>
                                          <p:spTgt spid="492548"/>
                                        </p:tgtEl>
                                        <p:attrNameLst>
                                          <p:attrName>style.visibility</p:attrName>
                                        </p:attrNameLst>
                                      </p:cBhvr>
                                      <p:to>
                                        <p:strVal val="visible"/>
                                      </p:to>
                                    </p:set>
                                    <p:animEffect transition="in" filter="wipe(up)">
                                      <p:cBhvr>
                                        <p:cTn id="19" dur="5000"/>
                                        <p:tgtEl>
                                          <p:spTgt spid="492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6" grpId="0"/>
      <p:bldP spid="492548" grpId="0"/>
      <p:bldP spid="4925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3BA6A25A-711E-46D9-B498-3F4A5F7E3162}"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68611" name="日期占位符 5"/>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92412182-07E0-4705-8A96-A42513DBF876}"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93570" name="Rectangle 2"/>
          <p:cNvSpPr>
            <a:spLocks noChangeArrowheads="1"/>
          </p:cNvSpPr>
          <p:nvPr/>
        </p:nvSpPr>
        <p:spPr bwMode="auto">
          <a:xfrm>
            <a:off x="1919288" y="836613"/>
            <a:ext cx="77771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
                <a:srgbClr val="FF0000"/>
              </a:buClr>
              <a:buSzTx/>
              <a:buFont typeface="Wingdings" panose="05000000000000000000" pitchFamily="2" charset="2"/>
              <a:buChar char="O"/>
              <a:defRPr/>
            </a:pPr>
            <a:r>
              <a:rPr kumimoji="1" lang="en-US" altLang="zh-CN" sz="2800" b="1" i="0" u="none" strike="noStrike" kern="1200" cap="none" spc="0" normalizeH="0" baseline="0" noProof="0" dirty="0">
                <a:ln>
                  <a:noFill/>
                </a:ln>
                <a:solidFill>
                  <a:srgbClr val="0000FF"/>
                </a:solidFill>
                <a:effectLst/>
                <a:uLnTx/>
                <a:uFillTx/>
                <a:latin typeface="Arial" panose="020B0604020202020204" pitchFamily="34"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劳伊</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mn-cs"/>
              </a:rPr>
              <a:t>·</a:t>
            </a:r>
            <a:r>
              <a:rPr kumimoji="1" lang="en-US" altLang="zh-CN"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 </a:t>
            </a:r>
            <a:r>
              <a:rPr kumimoji="1" lang="zh-CN" altLang="en-US" sz="2800" b="1" i="0" u="none" strike="noStrike" kern="1200" cap="none" spc="0" normalizeH="0" baseline="0" noProof="0" dirty="0">
                <a:ln>
                  <a:noFill/>
                </a:ln>
                <a:solidFill>
                  <a:srgbClr val="990000"/>
                </a:solidFill>
                <a:effectLst/>
                <a:uLnTx/>
                <a:uFillTx/>
                <a:latin typeface="黑体" panose="02010609060101010101" pitchFamily="49" charset="-122"/>
                <a:ea typeface="黑体" panose="02010609060101010101" pitchFamily="49" charset="-122"/>
                <a:cs typeface="+mn-cs"/>
              </a:rPr>
              <a:t>雷迪</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990000"/>
                </a:solidFill>
                <a:effectLst/>
                <a:uLnTx/>
                <a:uFillTx/>
                <a:latin typeface="Arial" panose="020B0604020202020204" pitchFamily="34" charset="0"/>
                <a:ea typeface="宋体" panose="02010600030101010101" pitchFamily="2" charset="-122"/>
                <a:cs typeface="Arial" panose="020B0604020202020204" pitchFamily="34" charset="0"/>
              </a:rPr>
              <a:t> </a:t>
            </a:r>
            <a:r>
              <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rPr>
              <a:t>大型人工智能系统的开拓者</a:t>
            </a:r>
            <a:endParaRPr kumimoji="1" lang="zh-CN" altLang="en-US" sz="2800" b="1" i="0" u="none" strike="noStrike" kern="1200" cap="none" spc="0" normalizeH="0" baseline="0" noProof="0" dirty="0">
              <a:ln>
                <a:noFill/>
              </a:ln>
              <a:solidFill>
                <a:srgbClr val="990000"/>
              </a:solidFill>
              <a:effectLst/>
              <a:uLnTx/>
              <a:uFillTx/>
              <a:latin typeface="Arial" panose="020B0604020202020204" pitchFamily="34" charset="0"/>
              <a:ea typeface="黑体" panose="02010609060101010101" pitchFamily="49" charset="-122"/>
              <a:cs typeface="Arial" panose="020B0604020202020204" pitchFamily="34" charset="0"/>
            </a:endParaRPr>
          </a:p>
        </p:txBody>
      </p:sp>
      <p:pic>
        <p:nvPicPr>
          <p:cNvPr id="493571" name="Picture 3" descr="雷迪"/>
          <p:cNvPicPr>
            <a:picLocks noChangeAspect="1" noChangeArrowheads="1"/>
          </p:cNvPicPr>
          <p:nvPr/>
        </p:nvPicPr>
        <p:blipFill>
          <a:blip r:embed="rId1">
            <a:extLst>
              <a:ext uri="{28A0092B-C50C-407E-A947-70E740481C1C}">
                <a14:useLocalDpi xmlns:a14="http://schemas.microsoft.com/office/drawing/2010/main" val="0"/>
              </a:ext>
            </a:extLst>
          </a:blip>
          <a:srcRect l="10002" t="28824" r="56241" b="21140"/>
          <a:stretch>
            <a:fillRect/>
          </a:stretch>
        </p:blipFill>
        <p:spPr bwMode="auto">
          <a:xfrm>
            <a:off x="1774825" y="2276475"/>
            <a:ext cx="19446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3572" name="Rectangle 4"/>
          <p:cNvSpPr>
            <a:spLocks noChangeArrowheads="1"/>
          </p:cNvSpPr>
          <p:nvPr/>
        </p:nvSpPr>
        <p:spPr bwMode="auto">
          <a:xfrm>
            <a:off x="3892550" y="1700214"/>
            <a:ext cx="6732588" cy="5004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w"/>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1937</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年出生于印度，</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1966</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年在美国获得  博士；</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 typeface="Wingdings" panose="05000000000000000000" pitchFamily="2" charset="2"/>
              <a:buChar char="w"/>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1994</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年与费根鲍姆共同获得图灵奖；</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30000"/>
              </a:spcBef>
              <a:spcAft>
                <a:spcPts val="0"/>
              </a:spcAft>
              <a:buClrTx/>
              <a:buSzTx/>
              <a:buFont typeface="Wingdings" panose="05000000000000000000" pitchFamily="2" charset="2"/>
              <a:buChar char="w"/>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主持开发大型</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AI</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系统</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- 1986</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年能在道路行驶的自动车辆项目</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1" lang="en-US" altLang="zh-CN" sz="2800" b="1"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Navlab</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 </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用于扫盲的语音识别系统</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仿宋_GB2312" pitchFamily="49" charset="-122"/>
                <a:cs typeface="+mn-cs"/>
              </a:rPr>
              <a:t>LISTEN</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仿宋_GB2312" pitchFamily="49" charset="-122"/>
              <a:cs typeface="+mn-cs"/>
            </a:endParaRPr>
          </a:p>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 </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火山探测机器人项目</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Dante</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en-US" altLang="zh-CN"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自动机工厂项目，提出</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白领机器人</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    学</a:t>
            </a:r>
            <a:r>
              <a:rPr kumimoji="0" lang="zh-CN" altLang="en-US" sz="2800" b="1" i="0" u="none" strike="noStrike" kern="1200" cap="none" spc="0" normalizeH="0" baseline="0" noProof="0" dirty="0">
                <a:ln>
                  <a:noFill/>
                </a:ln>
                <a:solidFill>
                  <a:prstClr val="black"/>
                </a:solidFill>
                <a:effectLst/>
                <a:uLnTx/>
                <a:uFillTx/>
                <a:latin typeface="Arial" panose="020B0604020202020204" pitchFamily="34" charset="0"/>
                <a:ea typeface="仿宋_GB2312"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rPr>
              <a:t>。</a:t>
            </a:r>
            <a:endParaRPr kumimoji="0" lang="zh-CN" altLang="en-US" sz="2800" b="1" i="0" u="none" strike="noStrike" kern="1200" cap="none" spc="0" normalizeH="0" baseline="0" noProof="0" dirty="0">
              <a:ln>
                <a:noFill/>
              </a:ln>
              <a:solidFill>
                <a:prstClr val="black"/>
              </a:solidFill>
              <a:effectLst/>
              <a:uLnTx/>
              <a:uFillTx/>
              <a:latin typeface="仿宋_GB2312" pitchFamily="49" charset="-122"/>
              <a:ea typeface="仿宋_GB2312" pitchFamily="49"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493570"/>
                                        </p:tgtEl>
                                        <p:attrNameLst>
                                          <p:attrName>style.visibility</p:attrName>
                                        </p:attrNameLst>
                                      </p:cBhvr>
                                      <p:to>
                                        <p:strVal val="visible"/>
                                      </p:to>
                                    </p:set>
                                    <p:animEffect transition="in" filter="blinds(vertical)">
                                      <p:cBhvr>
                                        <p:cTn id="7" dur="1000"/>
                                        <p:tgtEl>
                                          <p:spTgt spid="493570"/>
                                        </p:tgtEl>
                                      </p:cBhvr>
                                    </p:animEffect>
                                  </p:childTnLst>
                                </p:cTn>
                              </p:par>
                            </p:childTnLst>
                          </p:cTn>
                        </p:par>
                        <p:par>
                          <p:cTn id="8" fill="hold">
                            <p:stCondLst>
                              <p:cond delay="1000"/>
                            </p:stCondLst>
                            <p:childTnLst>
                              <p:par>
                                <p:cTn id="9" presetID="2" presetClass="entr" presetSubtype="12" fill="hold" nodeType="afterEffect">
                                  <p:stCondLst>
                                    <p:cond delay="0"/>
                                  </p:stCondLst>
                                  <p:childTnLst>
                                    <p:set>
                                      <p:cBhvr>
                                        <p:cTn id="10" dur="1" fill="hold">
                                          <p:stCondLst>
                                            <p:cond delay="0"/>
                                          </p:stCondLst>
                                        </p:cTn>
                                        <p:tgtEl>
                                          <p:spTgt spid="493571"/>
                                        </p:tgtEl>
                                        <p:attrNameLst>
                                          <p:attrName>style.visibility</p:attrName>
                                        </p:attrNameLst>
                                      </p:cBhvr>
                                      <p:to>
                                        <p:strVal val="visible"/>
                                      </p:to>
                                    </p:set>
                                    <p:anim calcmode="lin" valueType="num">
                                      <p:cBhvr additive="base">
                                        <p:cTn id="11" dur="500" fill="hold"/>
                                        <p:tgtEl>
                                          <p:spTgt spid="493571"/>
                                        </p:tgtEl>
                                        <p:attrNameLst>
                                          <p:attrName>ppt_x</p:attrName>
                                        </p:attrNameLst>
                                      </p:cBhvr>
                                      <p:tavLst>
                                        <p:tav tm="0">
                                          <p:val>
                                            <p:strVal val="0-#ppt_w/2"/>
                                          </p:val>
                                        </p:tav>
                                        <p:tav tm="100000">
                                          <p:val>
                                            <p:strVal val="#ppt_x"/>
                                          </p:val>
                                        </p:tav>
                                      </p:tavLst>
                                    </p:anim>
                                    <p:anim calcmode="lin" valueType="num">
                                      <p:cBhvr additive="base">
                                        <p:cTn id="12" dur="500" fill="hold"/>
                                        <p:tgtEl>
                                          <p:spTgt spid="493571"/>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493572">
                                            <p:txEl>
                                              <p:pRg st="0" end="0"/>
                                            </p:txEl>
                                          </p:spTgt>
                                        </p:tgtEl>
                                        <p:attrNameLst>
                                          <p:attrName>style.visibility</p:attrName>
                                        </p:attrNameLst>
                                      </p:cBhvr>
                                      <p:to>
                                        <p:strVal val="visible"/>
                                      </p:to>
                                    </p:set>
                                    <p:animEffect transition="in" filter="wipe(left)">
                                      <p:cBhvr>
                                        <p:cTn id="16" dur="3000"/>
                                        <p:tgtEl>
                                          <p:spTgt spid="493572">
                                            <p:txEl>
                                              <p:pRg st="0" end="0"/>
                                            </p:txEl>
                                          </p:spTgt>
                                        </p:tgtEl>
                                      </p:cBhvr>
                                    </p:animEffect>
                                  </p:childTnLst>
                                </p:cTn>
                              </p:par>
                            </p:childTnLst>
                          </p:cTn>
                        </p:par>
                        <p:par>
                          <p:cTn id="17" fill="hold">
                            <p:stCondLst>
                              <p:cond delay="4500"/>
                            </p:stCondLst>
                            <p:childTnLst>
                              <p:par>
                                <p:cTn id="18" presetID="22" presetClass="entr" presetSubtype="8" fill="hold" nodeType="afterEffect">
                                  <p:stCondLst>
                                    <p:cond delay="0"/>
                                  </p:stCondLst>
                                  <p:childTnLst>
                                    <p:set>
                                      <p:cBhvr>
                                        <p:cTn id="19" dur="1" fill="hold">
                                          <p:stCondLst>
                                            <p:cond delay="0"/>
                                          </p:stCondLst>
                                        </p:cTn>
                                        <p:tgtEl>
                                          <p:spTgt spid="493572">
                                            <p:txEl>
                                              <p:pRg st="1" end="1"/>
                                            </p:txEl>
                                          </p:spTgt>
                                        </p:tgtEl>
                                        <p:attrNameLst>
                                          <p:attrName>style.visibility</p:attrName>
                                        </p:attrNameLst>
                                      </p:cBhvr>
                                      <p:to>
                                        <p:strVal val="visible"/>
                                      </p:to>
                                    </p:set>
                                    <p:animEffect transition="in" filter="wipe(left)">
                                      <p:cBhvr>
                                        <p:cTn id="20" dur="3000"/>
                                        <p:tgtEl>
                                          <p:spTgt spid="493572">
                                            <p:txEl>
                                              <p:pRg st="1" end="1"/>
                                            </p:txEl>
                                          </p:spTgt>
                                        </p:tgtEl>
                                      </p:cBhvr>
                                    </p:animEffect>
                                  </p:childTnLst>
                                </p:cTn>
                              </p:par>
                            </p:childTnLst>
                          </p:cTn>
                        </p:par>
                        <p:par>
                          <p:cTn id="21" fill="hold">
                            <p:stCondLst>
                              <p:cond delay="7500"/>
                            </p:stCondLst>
                            <p:childTnLst>
                              <p:par>
                                <p:cTn id="22" presetID="22" presetClass="entr" presetSubtype="8" fill="hold" nodeType="afterEffect">
                                  <p:stCondLst>
                                    <p:cond delay="0"/>
                                  </p:stCondLst>
                                  <p:childTnLst>
                                    <p:set>
                                      <p:cBhvr>
                                        <p:cTn id="23" dur="1" fill="hold">
                                          <p:stCondLst>
                                            <p:cond delay="0"/>
                                          </p:stCondLst>
                                        </p:cTn>
                                        <p:tgtEl>
                                          <p:spTgt spid="493572">
                                            <p:txEl>
                                              <p:pRg st="2" end="2"/>
                                            </p:txEl>
                                          </p:spTgt>
                                        </p:tgtEl>
                                        <p:attrNameLst>
                                          <p:attrName>style.visibility</p:attrName>
                                        </p:attrNameLst>
                                      </p:cBhvr>
                                      <p:to>
                                        <p:strVal val="visible"/>
                                      </p:to>
                                    </p:set>
                                    <p:animEffect transition="in" filter="wipe(left)">
                                      <p:cBhvr>
                                        <p:cTn id="24" dur="3000"/>
                                        <p:tgtEl>
                                          <p:spTgt spid="493572">
                                            <p:txEl>
                                              <p:pRg st="2" end="2"/>
                                            </p:txEl>
                                          </p:spTgt>
                                        </p:tgtEl>
                                      </p:cBhvr>
                                    </p:animEffect>
                                  </p:childTnLst>
                                </p:cTn>
                              </p:par>
                            </p:childTnLst>
                          </p:cTn>
                        </p:par>
                        <p:par>
                          <p:cTn id="25" fill="hold">
                            <p:stCondLst>
                              <p:cond delay="10500"/>
                            </p:stCondLst>
                            <p:childTnLst>
                              <p:par>
                                <p:cTn id="26" presetID="22" presetClass="entr" presetSubtype="8" fill="hold" nodeType="afterEffect">
                                  <p:stCondLst>
                                    <p:cond delay="0"/>
                                  </p:stCondLst>
                                  <p:childTnLst>
                                    <p:set>
                                      <p:cBhvr>
                                        <p:cTn id="27" dur="1" fill="hold">
                                          <p:stCondLst>
                                            <p:cond delay="0"/>
                                          </p:stCondLst>
                                        </p:cTn>
                                        <p:tgtEl>
                                          <p:spTgt spid="493572">
                                            <p:txEl>
                                              <p:pRg st="3" end="3"/>
                                            </p:txEl>
                                          </p:spTgt>
                                        </p:tgtEl>
                                        <p:attrNameLst>
                                          <p:attrName>style.visibility</p:attrName>
                                        </p:attrNameLst>
                                      </p:cBhvr>
                                      <p:to>
                                        <p:strVal val="visible"/>
                                      </p:to>
                                    </p:set>
                                    <p:animEffect transition="in" filter="wipe(left)">
                                      <p:cBhvr>
                                        <p:cTn id="28" dur="3000"/>
                                        <p:tgtEl>
                                          <p:spTgt spid="493572">
                                            <p:txEl>
                                              <p:pRg st="3" end="3"/>
                                            </p:txEl>
                                          </p:spTgt>
                                        </p:tgtEl>
                                      </p:cBhvr>
                                    </p:animEffect>
                                  </p:childTnLst>
                                </p:cTn>
                              </p:par>
                            </p:childTnLst>
                          </p:cTn>
                        </p:par>
                        <p:par>
                          <p:cTn id="29" fill="hold">
                            <p:stCondLst>
                              <p:cond delay="13500"/>
                            </p:stCondLst>
                            <p:childTnLst>
                              <p:par>
                                <p:cTn id="30" presetID="22" presetClass="entr" presetSubtype="8" fill="hold" nodeType="afterEffect">
                                  <p:stCondLst>
                                    <p:cond delay="0"/>
                                  </p:stCondLst>
                                  <p:childTnLst>
                                    <p:set>
                                      <p:cBhvr>
                                        <p:cTn id="31" dur="1" fill="hold">
                                          <p:stCondLst>
                                            <p:cond delay="0"/>
                                          </p:stCondLst>
                                        </p:cTn>
                                        <p:tgtEl>
                                          <p:spTgt spid="493572">
                                            <p:txEl>
                                              <p:pRg st="4" end="4"/>
                                            </p:txEl>
                                          </p:spTgt>
                                        </p:tgtEl>
                                        <p:attrNameLst>
                                          <p:attrName>style.visibility</p:attrName>
                                        </p:attrNameLst>
                                      </p:cBhvr>
                                      <p:to>
                                        <p:strVal val="visible"/>
                                      </p:to>
                                    </p:set>
                                    <p:animEffect transition="in" filter="wipe(left)">
                                      <p:cBhvr>
                                        <p:cTn id="32" dur="3000"/>
                                        <p:tgtEl>
                                          <p:spTgt spid="493572">
                                            <p:txEl>
                                              <p:pRg st="4" end="4"/>
                                            </p:txEl>
                                          </p:spTgt>
                                        </p:tgtEl>
                                      </p:cBhvr>
                                    </p:animEffect>
                                  </p:childTnLst>
                                </p:cTn>
                              </p:par>
                            </p:childTnLst>
                          </p:cTn>
                        </p:par>
                        <p:par>
                          <p:cTn id="33" fill="hold">
                            <p:stCondLst>
                              <p:cond delay="16500"/>
                            </p:stCondLst>
                            <p:childTnLst>
                              <p:par>
                                <p:cTn id="34" presetID="22" presetClass="entr" presetSubtype="8" fill="hold" nodeType="afterEffect">
                                  <p:stCondLst>
                                    <p:cond delay="0"/>
                                  </p:stCondLst>
                                  <p:childTnLst>
                                    <p:set>
                                      <p:cBhvr>
                                        <p:cTn id="35" dur="1" fill="hold">
                                          <p:stCondLst>
                                            <p:cond delay="0"/>
                                          </p:stCondLst>
                                        </p:cTn>
                                        <p:tgtEl>
                                          <p:spTgt spid="493572">
                                            <p:txEl>
                                              <p:pRg st="5" end="5"/>
                                            </p:txEl>
                                          </p:spTgt>
                                        </p:tgtEl>
                                        <p:attrNameLst>
                                          <p:attrName>style.visibility</p:attrName>
                                        </p:attrNameLst>
                                      </p:cBhvr>
                                      <p:to>
                                        <p:strVal val="visible"/>
                                      </p:to>
                                    </p:set>
                                    <p:animEffect transition="in" filter="wipe(left)">
                                      <p:cBhvr>
                                        <p:cTn id="36" dur="3000"/>
                                        <p:tgtEl>
                                          <p:spTgt spid="493572">
                                            <p:txEl>
                                              <p:pRg st="5" end="5"/>
                                            </p:txEl>
                                          </p:spTgt>
                                        </p:tgtEl>
                                      </p:cBhvr>
                                    </p:animEffect>
                                  </p:childTnLst>
                                </p:cTn>
                              </p:par>
                            </p:childTnLst>
                          </p:cTn>
                        </p:par>
                        <p:par>
                          <p:cTn id="37" fill="hold">
                            <p:stCondLst>
                              <p:cond delay="19500"/>
                            </p:stCondLst>
                            <p:childTnLst>
                              <p:par>
                                <p:cTn id="38" presetID="22" presetClass="entr" presetSubtype="8" fill="hold" nodeType="afterEffect">
                                  <p:stCondLst>
                                    <p:cond delay="0"/>
                                  </p:stCondLst>
                                  <p:childTnLst>
                                    <p:set>
                                      <p:cBhvr>
                                        <p:cTn id="39" dur="1" fill="hold">
                                          <p:stCondLst>
                                            <p:cond delay="0"/>
                                          </p:stCondLst>
                                        </p:cTn>
                                        <p:tgtEl>
                                          <p:spTgt spid="493572">
                                            <p:txEl>
                                              <p:pRg st="6" end="6"/>
                                            </p:txEl>
                                          </p:spTgt>
                                        </p:tgtEl>
                                        <p:attrNameLst>
                                          <p:attrName>style.visibility</p:attrName>
                                        </p:attrNameLst>
                                      </p:cBhvr>
                                      <p:to>
                                        <p:strVal val="visible"/>
                                      </p:to>
                                    </p:set>
                                    <p:animEffect transition="in" filter="wipe(left)">
                                      <p:cBhvr>
                                        <p:cTn id="40" dur="3000"/>
                                        <p:tgtEl>
                                          <p:spTgt spid="493572">
                                            <p:txEl>
                                              <p:pRg st="6" end="6"/>
                                            </p:txEl>
                                          </p:spTgt>
                                        </p:tgtEl>
                                      </p:cBhvr>
                                    </p:animEffect>
                                  </p:childTnLst>
                                </p:cTn>
                              </p:par>
                            </p:childTnLst>
                          </p:cTn>
                        </p:par>
                        <p:par>
                          <p:cTn id="41" fill="hold">
                            <p:stCondLst>
                              <p:cond delay="22500"/>
                            </p:stCondLst>
                            <p:childTnLst>
                              <p:par>
                                <p:cTn id="42" presetID="22" presetClass="entr" presetSubtype="8" fill="hold" nodeType="afterEffect">
                                  <p:stCondLst>
                                    <p:cond delay="0"/>
                                  </p:stCondLst>
                                  <p:childTnLst>
                                    <p:set>
                                      <p:cBhvr>
                                        <p:cTn id="43" dur="1" fill="hold">
                                          <p:stCondLst>
                                            <p:cond delay="0"/>
                                          </p:stCondLst>
                                        </p:cTn>
                                        <p:tgtEl>
                                          <p:spTgt spid="493572">
                                            <p:txEl>
                                              <p:pRg st="7" end="7"/>
                                            </p:txEl>
                                          </p:spTgt>
                                        </p:tgtEl>
                                        <p:attrNameLst>
                                          <p:attrName>style.visibility</p:attrName>
                                        </p:attrNameLst>
                                      </p:cBhvr>
                                      <p:to>
                                        <p:strVal val="visible"/>
                                      </p:to>
                                    </p:set>
                                    <p:animEffect transition="in" filter="wipe(left)">
                                      <p:cBhvr>
                                        <p:cTn id="44" dur="3000"/>
                                        <p:tgtEl>
                                          <p:spTgt spid="49357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0"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灯片编号占位符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7E8A4133-94BF-4913-B724-5580BBABA350}" type="slidenum">
              <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70659" name="日期占位符 4"/>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42593821-9673-410B-BC17-BF67BD578C3D}" type="datetime1">
              <a:rPr kumimoji="0" lang="zh-CN" altLang="en-US"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fld>
            <a:endParaRPr kumimoji="0" lang="en-US" altLang="zh-CN" sz="1200" b="0"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515075" name="Rectangle 3"/>
          <p:cNvSpPr>
            <a:spLocks noChangeArrowheads="1"/>
          </p:cNvSpPr>
          <p:nvPr/>
        </p:nvSpPr>
        <p:spPr bwMode="auto">
          <a:xfrm>
            <a:off x="2033589" y="1484313"/>
            <a:ext cx="8281987"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1"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20</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世纪</a:t>
            </a:r>
            <a:r>
              <a:rPr kumimoji="1"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70</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年代末，我国才有一批学者认真地开始了人工</a:t>
            </a:r>
            <a:endPar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智能的研究；</a:t>
            </a:r>
            <a:endPar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30000"/>
              </a:spcBef>
              <a:spcAft>
                <a:spcPts val="0"/>
              </a:spcAft>
              <a:buClrTx/>
              <a:buSzTx/>
              <a:buFont typeface="Wingdings" panose="05000000000000000000" pitchFamily="2" charset="2"/>
              <a:buChar char="Ø"/>
              <a:defRPr/>
            </a:pP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1"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1977</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年，涂序彦和郭荣江在</a:t>
            </a:r>
            <a:r>
              <a:rPr kumimoji="1"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自动化</a:t>
            </a:r>
            <a:r>
              <a:rPr kumimoji="1"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第</a:t>
            </a:r>
            <a:r>
              <a:rPr kumimoji="1"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期上发表了国</a:t>
            </a:r>
            <a:endPar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内首篇关于</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AI</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的论文</a:t>
            </a:r>
            <a:r>
              <a:rPr kumimoji="1"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智能控制及其应用</a:t>
            </a:r>
            <a:r>
              <a:rPr kumimoji="1"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，拉开了</a:t>
            </a:r>
            <a:endPar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我国人工智能研究的序幕；</a:t>
            </a:r>
            <a:endPar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30000"/>
              </a:spcBef>
              <a:spcAft>
                <a:spcPts val="0"/>
              </a:spcAft>
              <a:buClrTx/>
              <a:buSzTx/>
              <a:buFont typeface="Wingdings" panose="05000000000000000000" pitchFamily="2" charset="2"/>
              <a:buChar char="Ø"/>
              <a:defRPr/>
            </a:pP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1"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1981</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年成立中国人工智能学会（</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CAAI</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endPar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30000"/>
              </a:spcBef>
              <a:spcAft>
                <a:spcPts val="0"/>
              </a:spcAft>
              <a:buClrTx/>
              <a:buSzTx/>
              <a:buFont typeface="Wingdings" panose="05000000000000000000" pitchFamily="2" charset="2"/>
              <a:buChar char="Ø"/>
              <a:defRPr/>
            </a:pP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1" lang="en-US" altLang="zh-CN"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1989</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年首次召开中国人工智能控制联合会议（</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CJCAI</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a:t>
            </a:r>
            <a:endPar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ct val="30000"/>
              </a:spcBef>
              <a:spcAft>
                <a:spcPts val="0"/>
              </a:spcAft>
              <a:buClrTx/>
              <a:buSzTx/>
              <a:buFont typeface="Wingdings" panose="05000000000000000000" pitchFamily="2" charset="2"/>
              <a:buChar char="Ø"/>
              <a:defRPr/>
            </a:pP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1" lang="zh-CN" altLang="en-US"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成立计算机学会人工智能和模式识别委员会 ；</a:t>
            </a:r>
            <a:endParaRPr kumimoji="1" lang="zh-CN" altLang="en-US"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ct val="30000"/>
              </a:spcBef>
              <a:spcAft>
                <a:spcPts val="0"/>
              </a:spcAft>
              <a:buClrTx/>
              <a:buSzTx/>
              <a:buFont typeface="Wingdings" panose="05000000000000000000" pitchFamily="2" charset="2"/>
              <a:buChar char="Ø"/>
              <a:defRPr/>
            </a:pP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r>
              <a:rPr kumimoji="1" lang="zh-CN" altLang="en-US"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成立自动化学会模式识别与机器智能委员会系、专业、实</a:t>
            </a:r>
            <a:endParaRPr kumimoji="1" lang="zh-CN" altLang="en-US"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r>
              <a:rPr kumimoji="1" lang="zh-CN" altLang="en-US" sz="2400" b="1"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rPr>
              <a:t>   验室。</a:t>
            </a:r>
            <a:r>
              <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endParaRPr kumimoji="1" lang="zh-CN" altLang="en-US" sz="2400" b="1"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15076" name="Rectangle 4"/>
          <p:cNvSpPr>
            <a:spLocks noChangeArrowheads="1"/>
          </p:cNvSpPr>
          <p:nvPr/>
        </p:nvSpPr>
        <p:spPr bwMode="auto">
          <a:xfrm>
            <a:off x="1992313" y="1384301"/>
            <a:ext cx="8496300" cy="4608513"/>
          </a:xfrm>
          <a:prstGeom prst="rect">
            <a:avLst/>
          </a:prstGeom>
          <a:noFill/>
          <a:ln w="28575">
            <a:solidFill>
              <a:srgbClr val="0066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15077" name="Rectangle 5"/>
          <p:cNvSpPr>
            <a:spLocks noGrp="1"/>
          </p:cNvSpPr>
          <p:nvPr>
            <p:ph type="title"/>
          </p:nvPr>
        </p:nvSpPr>
        <p:spPr>
          <a:xfrm>
            <a:off x="1919288" y="476250"/>
            <a:ext cx="8229600" cy="649288"/>
          </a:xfrm>
        </p:spPr>
        <p:txBody>
          <a:bodyPr>
            <a:normAutofit fontScale="90000"/>
          </a:bodyPr>
          <a:lstStyle/>
          <a:p>
            <a:pPr>
              <a:buFont typeface="Wingdings" panose="05000000000000000000" pitchFamily="2" charset="2"/>
              <a:buNone/>
              <a:defRPr/>
            </a:pPr>
            <a:r>
              <a:rPr kumimoji="1" lang="en-US" altLang="zh-CN">
                <a:solidFill>
                  <a:srgbClr val="0000FF"/>
                </a:solidFill>
                <a:latin typeface="黑体" panose="02010609060101010101" pitchFamily="49" charset="-122"/>
              </a:rPr>
              <a:t> 1.2.3 </a:t>
            </a:r>
            <a:r>
              <a:rPr kumimoji="1" lang="zh-CN" altLang="en-US">
                <a:solidFill>
                  <a:srgbClr val="0000FF"/>
                </a:solidFill>
                <a:latin typeface="黑体" panose="02010609060101010101" pitchFamily="49" charset="-122"/>
              </a:rPr>
              <a:t>我国人工智能研究发展简况</a:t>
            </a:r>
            <a:endParaRPr kumimoji="1" lang="zh-CN" altLang="en-US">
              <a:solidFill>
                <a:srgbClr val="0000FF"/>
              </a:solidFill>
              <a:latin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5076"/>
                                        </p:tgtEl>
                                        <p:attrNameLst>
                                          <p:attrName>style.visibility</p:attrName>
                                        </p:attrNameLst>
                                      </p:cBhvr>
                                      <p:to>
                                        <p:strVal val="visible"/>
                                      </p:to>
                                    </p:set>
                                    <p:animEffect transition="in" filter="wipe(left)">
                                      <p:cBhvr>
                                        <p:cTn id="7" dur="1000"/>
                                        <p:tgtEl>
                                          <p:spTgt spid="515076"/>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515075">
                                            <p:txEl>
                                              <p:pRg st="0" end="0"/>
                                            </p:txEl>
                                          </p:spTgt>
                                        </p:tgtEl>
                                        <p:attrNameLst>
                                          <p:attrName>style.visibility</p:attrName>
                                        </p:attrNameLst>
                                      </p:cBhvr>
                                      <p:to>
                                        <p:strVal val="visible"/>
                                      </p:to>
                                    </p:set>
                                    <p:animEffect transition="in" filter="wipe(up)">
                                      <p:cBhvr>
                                        <p:cTn id="11" dur="2000"/>
                                        <p:tgtEl>
                                          <p:spTgt spid="515075">
                                            <p:txEl>
                                              <p:pRg st="0" end="0"/>
                                            </p:txEl>
                                          </p:spTgt>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515075">
                                            <p:txEl>
                                              <p:pRg st="1" end="1"/>
                                            </p:txEl>
                                          </p:spTgt>
                                        </p:tgtEl>
                                        <p:attrNameLst>
                                          <p:attrName>style.visibility</p:attrName>
                                        </p:attrNameLst>
                                      </p:cBhvr>
                                      <p:to>
                                        <p:strVal val="visible"/>
                                      </p:to>
                                    </p:set>
                                    <p:animEffect transition="in" filter="wipe(up)">
                                      <p:cBhvr>
                                        <p:cTn id="15" dur="2000"/>
                                        <p:tgtEl>
                                          <p:spTgt spid="515075">
                                            <p:txEl>
                                              <p:pRg st="1" end="1"/>
                                            </p:txEl>
                                          </p:spTgt>
                                        </p:tgtEl>
                                      </p:cBhvr>
                                    </p:animEffect>
                                  </p:childTnLst>
                                </p:cTn>
                              </p:par>
                            </p:childTnLst>
                          </p:cTn>
                        </p:par>
                        <p:par>
                          <p:cTn id="16" fill="hold">
                            <p:stCondLst>
                              <p:cond delay="5000"/>
                            </p:stCondLst>
                            <p:childTnLst>
                              <p:par>
                                <p:cTn id="17" presetID="22" presetClass="entr" presetSubtype="1" fill="hold" nodeType="afterEffect">
                                  <p:stCondLst>
                                    <p:cond delay="0"/>
                                  </p:stCondLst>
                                  <p:childTnLst>
                                    <p:set>
                                      <p:cBhvr>
                                        <p:cTn id="18" dur="1" fill="hold">
                                          <p:stCondLst>
                                            <p:cond delay="0"/>
                                          </p:stCondLst>
                                        </p:cTn>
                                        <p:tgtEl>
                                          <p:spTgt spid="515075">
                                            <p:txEl>
                                              <p:pRg st="2" end="2"/>
                                            </p:txEl>
                                          </p:spTgt>
                                        </p:tgtEl>
                                        <p:attrNameLst>
                                          <p:attrName>style.visibility</p:attrName>
                                        </p:attrNameLst>
                                      </p:cBhvr>
                                      <p:to>
                                        <p:strVal val="visible"/>
                                      </p:to>
                                    </p:set>
                                    <p:animEffect transition="in" filter="wipe(up)">
                                      <p:cBhvr>
                                        <p:cTn id="19" dur="2000"/>
                                        <p:tgtEl>
                                          <p:spTgt spid="515075">
                                            <p:txEl>
                                              <p:pRg st="2" end="2"/>
                                            </p:txEl>
                                          </p:spTgt>
                                        </p:tgtEl>
                                      </p:cBhvr>
                                    </p:animEffect>
                                  </p:childTnLst>
                                </p:cTn>
                              </p:par>
                            </p:childTnLst>
                          </p:cTn>
                        </p:par>
                        <p:par>
                          <p:cTn id="20" fill="hold">
                            <p:stCondLst>
                              <p:cond delay="7000"/>
                            </p:stCondLst>
                            <p:childTnLst>
                              <p:par>
                                <p:cTn id="21" presetID="22" presetClass="entr" presetSubtype="1" fill="hold" nodeType="afterEffect">
                                  <p:stCondLst>
                                    <p:cond delay="0"/>
                                  </p:stCondLst>
                                  <p:childTnLst>
                                    <p:set>
                                      <p:cBhvr>
                                        <p:cTn id="22" dur="1" fill="hold">
                                          <p:stCondLst>
                                            <p:cond delay="0"/>
                                          </p:stCondLst>
                                        </p:cTn>
                                        <p:tgtEl>
                                          <p:spTgt spid="515075">
                                            <p:txEl>
                                              <p:pRg st="3" end="3"/>
                                            </p:txEl>
                                          </p:spTgt>
                                        </p:tgtEl>
                                        <p:attrNameLst>
                                          <p:attrName>style.visibility</p:attrName>
                                        </p:attrNameLst>
                                      </p:cBhvr>
                                      <p:to>
                                        <p:strVal val="visible"/>
                                      </p:to>
                                    </p:set>
                                    <p:animEffect transition="in" filter="wipe(up)">
                                      <p:cBhvr>
                                        <p:cTn id="23" dur="2000"/>
                                        <p:tgtEl>
                                          <p:spTgt spid="515075">
                                            <p:txEl>
                                              <p:pRg st="3" end="3"/>
                                            </p:txEl>
                                          </p:spTgt>
                                        </p:tgtEl>
                                      </p:cBhvr>
                                    </p:animEffect>
                                  </p:childTnLst>
                                </p:cTn>
                              </p:par>
                            </p:childTnLst>
                          </p:cTn>
                        </p:par>
                        <p:par>
                          <p:cTn id="24" fill="hold">
                            <p:stCondLst>
                              <p:cond delay="9000"/>
                            </p:stCondLst>
                            <p:childTnLst>
                              <p:par>
                                <p:cTn id="25" presetID="22" presetClass="entr" presetSubtype="1" fill="hold" nodeType="afterEffect">
                                  <p:stCondLst>
                                    <p:cond delay="0"/>
                                  </p:stCondLst>
                                  <p:childTnLst>
                                    <p:set>
                                      <p:cBhvr>
                                        <p:cTn id="26" dur="1" fill="hold">
                                          <p:stCondLst>
                                            <p:cond delay="0"/>
                                          </p:stCondLst>
                                        </p:cTn>
                                        <p:tgtEl>
                                          <p:spTgt spid="515075">
                                            <p:txEl>
                                              <p:pRg st="4" end="4"/>
                                            </p:txEl>
                                          </p:spTgt>
                                        </p:tgtEl>
                                        <p:attrNameLst>
                                          <p:attrName>style.visibility</p:attrName>
                                        </p:attrNameLst>
                                      </p:cBhvr>
                                      <p:to>
                                        <p:strVal val="visible"/>
                                      </p:to>
                                    </p:set>
                                    <p:animEffect transition="in" filter="wipe(up)">
                                      <p:cBhvr>
                                        <p:cTn id="27" dur="2000"/>
                                        <p:tgtEl>
                                          <p:spTgt spid="515075">
                                            <p:txEl>
                                              <p:pRg st="4" end="4"/>
                                            </p:txEl>
                                          </p:spTgt>
                                        </p:tgtEl>
                                      </p:cBhvr>
                                    </p:animEffect>
                                  </p:childTnLst>
                                </p:cTn>
                              </p:par>
                            </p:childTnLst>
                          </p:cTn>
                        </p:par>
                        <p:par>
                          <p:cTn id="28" fill="hold">
                            <p:stCondLst>
                              <p:cond delay="11000"/>
                            </p:stCondLst>
                            <p:childTnLst>
                              <p:par>
                                <p:cTn id="29" presetID="22" presetClass="entr" presetSubtype="1" fill="hold" nodeType="afterEffect">
                                  <p:stCondLst>
                                    <p:cond delay="0"/>
                                  </p:stCondLst>
                                  <p:childTnLst>
                                    <p:set>
                                      <p:cBhvr>
                                        <p:cTn id="30" dur="1" fill="hold">
                                          <p:stCondLst>
                                            <p:cond delay="0"/>
                                          </p:stCondLst>
                                        </p:cTn>
                                        <p:tgtEl>
                                          <p:spTgt spid="515075">
                                            <p:txEl>
                                              <p:pRg st="5" end="5"/>
                                            </p:txEl>
                                          </p:spTgt>
                                        </p:tgtEl>
                                        <p:attrNameLst>
                                          <p:attrName>style.visibility</p:attrName>
                                        </p:attrNameLst>
                                      </p:cBhvr>
                                      <p:to>
                                        <p:strVal val="visible"/>
                                      </p:to>
                                    </p:set>
                                    <p:animEffect transition="in" filter="wipe(up)">
                                      <p:cBhvr>
                                        <p:cTn id="31" dur="2000"/>
                                        <p:tgtEl>
                                          <p:spTgt spid="515075">
                                            <p:txEl>
                                              <p:pRg st="5" end="5"/>
                                            </p:txEl>
                                          </p:spTgt>
                                        </p:tgtEl>
                                      </p:cBhvr>
                                    </p:animEffect>
                                  </p:childTnLst>
                                </p:cTn>
                              </p:par>
                            </p:childTnLst>
                          </p:cTn>
                        </p:par>
                        <p:par>
                          <p:cTn id="32" fill="hold">
                            <p:stCondLst>
                              <p:cond delay="13000"/>
                            </p:stCondLst>
                            <p:childTnLst>
                              <p:par>
                                <p:cTn id="33" presetID="22" presetClass="entr" presetSubtype="1" fill="hold" nodeType="afterEffect">
                                  <p:stCondLst>
                                    <p:cond delay="0"/>
                                  </p:stCondLst>
                                  <p:childTnLst>
                                    <p:set>
                                      <p:cBhvr>
                                        <p:cTn id="34" dur="1" fill="hold">
                                          <p:stCondLst>
                                            <p:cond delay="0"/>
                                          </p:stCondLst>
                                        </p:cTn>
                                        <p:tgtEl>
                                          <p:spTgt spid="515075">
                                            <p:txEl>
                                              <p:pRg st="6" end="6"/>
                                            </p:txEl>
                                          </p:spTgt>
                                        </p:tgtEl>
                                        <p:attrNameLst>
                                          <p:attrName>style.visibility</p:attrName>
                                        </p:attrNameLst>
                                      </p:cBhvr>
                                      <p:to>
                                        <p:strVal val="visible"/>
                                      </p:to>
                                    </p:set>
                                    <p:animEffect transition="in" filter="wipe(up)">
                                      <p:cBhvr>
                                        <p:cTn id="35" dur="2000"/>
                                        <p:tgtEl>
                                          <p:spTgt spid="515075">
                                            <p:txEl>
                                              <p:pRg st="6" end="6"/>
                                            </p:txEl>
                                          </p:spTgt>
                                        </p:tgtEl>
                                      </p:cBhvr>
                                    </p:animEffect>
                                  </p:childTnLst>
                                </p:cTn>
                              </p:par>
                            </p:childTnLst>
                          </p:cTn>
                        </p:par>
                        <p:par>
                          <p:cTn id="36" fill="hold">
                            <p:stCondLst>
                              <p:cond delay="15000"/>
                            </p:stCondLst>
                            <p:childTnLst>
                              <p:par>
                                <p:cTn id="37" presetID="22" presetClass="entr" presetSubtype="1" fill="hold" nodeType="afterEffect">
                                  <p:stCondLst>
                                    <p:cond delay="0"/>
                                  </p:stCondLst>
                                  <p:childTnLst>
                                    <p:set>
                                      <p:cBhvr>
                                        <p:cTn id="38" dur="1" fill="hold">
                                          <p:stCondLst>
                                            <p:cond delay="0"/>
                                          </p:stCondLst>
                                        </p:cTn>
                                        <p:tgtEl>
                                          <p:spTgt spid="515075">
                                            <p:txEl>
                                              <p:pRg st="7" end="7"/>
                                            </p:txEl>
                                          </p:spTgt>
                                        </p:tgtEl>
                                        <p:attrNameLst>
                                          <p:attrName>style.visibility</p:attrName>
                                        </p:attrNameLst>
                                      </p:cBhvr>
                                      <p:to>
                                        <p:strVal val="visible"/>
                                      </p:to>
                                    </p:set>
                                    <p:animEffect transition="in" filter="wipe(up)">
                                      <p:cBhvr>
                                        <p:cTn id="39" dur="2000"/>
                                        <p:tgtEl>
                                          <p:spTgt spid="515075">
                                            <p:txEl>
                                              <p:pRg st="7" end="7"/>
                                            </p:txEl>
                                          </p:spTgt>
                                        </p:tgtEl>
                                      </p:cBhvr>
                                    </p:animEffect>
                                  </p:childTnLst>
                                </p:cTn>
                              </p:par>
                            </p:childTnLst>
                          </p:cTn>
                        </p:par>
                        <p:par>
                          <p:cTn id="40" fill="hold">
                            <p:stCondLst>
                              <p:cond delay="17000"/>
                            </p:stCondLst>
                            <p:childTnLst>
                              <p:par>
                                <p:cTn id="41" presetID="22" presetClass="entr" presetSubtype="1" fill="hold" nodeType="afterEffect">
                                  <p:stCondLst>
                                    <p:cond delay="0"/>
                                  </p:stCondLst>
                                  <p:childTnLst>
                                    <p:set>
                                      <p:cBhvr>
                                        <p:cTn id="42" dur="1" fill="hold">
                                          <p:stCondLst>
                                            <p:cond delay="0"/>
                                          </p:stCondLst>
                                        </p:cTn>
                                        <p:tgtEl>
                                          <p:spTgt spid="515075">
                                            <p:txEl>
                                              <p:pRg st="8" end="8"/>
                                            </p:txEl>
                                          </p:spTgt>
                                        </p:tgtEl>
                                        <p:attrNameLst>
                                          <p:attrName>style.visibility</p:attrName>
                                        </p:attrNameLst>
                                      </p:cBhvr>
                                      <p:to>
                                        <p:strVal val="visible"/>
                                      </p:to>
                                    </p:set>
                                    <p:animEffect transition="in" filter="wipe(up)">
                                      <p:cBhvr>
                                        <p:cTn id="43" dur="2000"/>
                                        <p:tgtEl>
                                          <p:spTgt spid="515075">
                                            <p:txEl>
                                              <p:pRg st="8" end="8"/>
                                            </p:txEl>
                                          </p:spTgt>
                                        </p:tgtEl>
                                      </p:cBhvr>
                                    </p:animEffect>
                                  </p:childTnLst>
                                </p:cTn>
                              </p:par>
                            </p:childTnLst>
                          </p:cTn>
                        </p:par>
                        <p:par>
                          <p:cTn id="44" fill="hold">
                            <p:stCondLst>
                              <p:cond delay="19000"/>
                            </p:stCondLst>
                            <p:childTnLst>
                              <p:par>
                                <p:cTn id="45" presetID="22" presetClass="entr" presetSubtype="1" fill="hold" nodeType="afterEffect">
                                  <p:stCondLst>
                                    <p:cond delay="0"/>
                                  </p:stCondLst>
                                  <p:childTnLst>
                                    <p:set>
                                      <p:cBhvr>
                                        <p:cTn id="46" dur="1" fill="hold">
                                          <p:stCondLst>
                                            <p:cond delay="0"/>
                                          </p:stCondLst>
                                        </p:cTn>
                                        <p:tgtEl>
                                          <p:spTgt spid="515075">
                                            <p:txEl>
                                              <p:pRg st="9" end="9"/>
                                            </p:txEl>
                                          </p:spTgt>
                                        </p:tgtEl>
                                        <p:attrNameLst>
                                          <p:attrName>style.visibility</p:attrName>
                                        </p:attrNameLst>
                                      </p:cBhvr>
                                      <p:to>
                                        <p:strVal val="visible"/>
                                      </p:to>
                                    </p:set>
                                    <p:animEffect transition="in" filter="wipe(up)">
                                      <p:cBhvr>
                                        <p:cTn id="47" dur="2000"/>
                                        <p:tgtEl>
                                          <p:spTgt spid="5150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6456</Words>
  <Application>WPS 演示</Application>
  <PresentationFormat>宽屏</PresentationFormat>
  <Paragraphs>655</Paragraphs>
  <Slides>44</Slides>
  <Notes>28</Notes>
  <HiddenSlides>1</HiddenSlides>
  <MMClips>9</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0</vt:i4>
      </vt:variant>
      <vt:variant>
        <vt:lpstr>幻灯片标题</vt:lpstr>
      </vt:variant>
      <vt:variant>
        <vt:i4>44</vt:i4>
      </vt:variant>
    </vt:vector>
  </HeadingPairs>
  <TitlesOfParts>
    <vt:vector size="66" baseType="lpstr">
      <vt:lpstr>Arial</vt:lpstr>
      <vt:lpstr>宋体</vt:lpstr>
      <vt:lpstr>Wingdings</vt:lpstr>
      <vt:lpstr>Times New Roman</vt:lpstr>
      <vt:lpstr>黑体</vt:lpstr>
      <vt:lpstr>Calibri</vt:lpstr>
      <vt:lpstr>楷体_GB2312</vt:lpstr>
      <vt:lpstr>仿宋_GB2312</vt:lpstr>
      <vt:lpstr>等线</vt:lpstr>
      <vt:lpstr>仿宋</vt:lpstr>
      <vt:lpstr>等线 Light</vt:lpstr>
      <vt:lpstr>微软雅黑</vt:lpstr>
      <vt:lpstr>Arial Unicode MS</vt:lpstr>
      <vt:lpstr>ˎ̥</vt:lpstr>
      <vt:lpstr>楷体_GB2312</vt:lpstr>
      <vt:lpstr>KaiTi_GB2312</vt:lpstr>
      <vt:lpstr>Helvetica Neue</vt:lpstr>
      <vt:lpstr>华文楷体</vt:lpstr>
      <vt:lpstr>新宋体</vt:lpstr>
      <vt:lpstr>Segoe Print</vt:lpstr>
      <vt:lpstr>Office 主题​​</vt:lpstr>
      <vt:lpstr>1_Office 主题​​</vt:lpstr>
      <vt:lpstr>1.2.2  历史上的人工智能大师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1.2.3 我国人工智能研究发展简况</vt:lpstr>
      <vt:lpstr>第一章 主 要 内 容</vt:lpstr>
      <vt:lpstr>1.3 人工智能研究内容</vt:lpstr>
      <vt:lpstr>第一章 主 要 内 容</vt:lpstr>
      <vt:lpstr>1.4  人工智能研究的方法与途径</vt:lpstr>
      <vt:lpstr>PowerPoint 演示文稿</vt:lpstr>
      <vt:lpstr>第一章 主 要 内 容</vt:lpstr>
      <vt:lpstr>目前，人工智能能够完成的任务（Yes or No!）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第一章 主 要 内 容</vt:lpstr>
      <vt:lpstr>PowerPoint 演示文稿</vt:lpstr>
      <vt:lpstr>月球自主车</vt:lpstr>
      <vt:lpstr>中国自主设计的月球车</vt:lpstr>
      <vt:lpstr>大狗（BigDog）机器人</vt:lpstr>
      <vt:lpstr>无人驾驶汽车</vt:lpstr>
      <vt:lpstr>智能机器人 </vt:lpstr>
      <vt:lpstr>PowerPoint 演示文稿</vt:lpstr>
      <vt:lpstr>PowerPoint 演示文稿</vt:lpstr>
      <vt:lpstr>PowerPoint 演示文稿</vt:lpstr>
      <vt:lpstr>第一章 主 要 内 容</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1.2.2  历史上的人工智能大师</dc:title>
  <dc:creator>Qince Li</dc:creator>
  <cp:lastModifiedBy>安宏展</cp:lastModifiedBy>
  <cp:revision>5</cp:revision>
  <dcterms:created xsi:type="dcterms:W3CDTF">2017-12-27T05:28:00Z</dcterms:created>
  <dcterms:modified xsi:type="dcterms:W3CDTF">2018-11-09T14:08:36Z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